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1"/>
  </p:notesMasterIdLst>
  <p:handoutMasterIdLst>
    <p:handoutMasterId r:id="rId22"/>
  </p:handoutMasterIdLst>
  <p:sldIdLst>
    <p:sldId id="256" r:id="rId5"/>
    <p:sldId id="271" r:id="rId6"/>
    <p:sldId id="273" r:id="rId7"/>
    <p:sldId id="289" r:id="rId8"/>
    <p:sldId id="309" r:id="rId9"/>
    <p:sldId id="291" r:id="rId10"/>
    <p:sldId id="310" r:id="rId11"/>
    <p:sldId id="311" r:id="rId12"/>
    <p:sldId id="312" r:id="rId13"/>
    <p:sldId id="313" r:id="rId14"/>
    <p:sldId id="314" r:id="rId15"/>
    <p:sldId id="315" r:id="rId16"/>
    <p:sldId id="317" r:id="rId17"/>
    <p:sldId id="318" r:id="rId18"/>
    <p:sldId id="319" r:id="rId19"/>
    <p:sldId id="29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87DBB-ECAA-41B7-BC0D-E2259A570151}" v="787" dt="2021-03-11T23:37:59.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tableStyles" Target="tableStyles.xml" Id="rId26" /><Relationship Type="http://schemas.openxmlformats.org/officeDocument/2006/relationships/customXml" Target="../customXml/item3.xml" Id="rId3" /><Relationship Type="http://schemas.openxmlformats.org/officeDocument/2006/relationships/notesMaster" Target="notesMasters/notesMaster1.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theme" Target="theme/theme1.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viewProps" Target="viewProps.xml" Id="rId24"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presProps" Target="presProps.xml" Id="rId23" /><Relationship Type="http://schemas.microsoft.com/office/2015/10/relationships/revisionInfo" Target="revisionInfo.xml" Id="rId28"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handoutMaster" Target="handoutMasters/handoutMaster1.xml" Id="rId22"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5EB6B-4DAC-49EF-8B9F-BEB601709E1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EA49FC2-0031-4191-AC38-A5C5ACE5EA9D}">
      <dgm:prSet phldrT="[Text]"/>
      <dgm:spPr/>
      <dgm:t>
        <a:bodyPr/>
        <a:lstStyle/>
        <a:p>
          <a:r>
            <a:rPr lang="en-US"/>
            <a:t>Goal</a:t>
          </a:r>
        </a:p>
      </dgm:t>
    </dgm:pt>
    <dgm:pt modelId="{48B9EEAD-9EEF-4BAF-A8CE-BBBD16A85890}" type="parTrans" cxnId="{3463188C-5524-4172-ACB6-00D390F6AB7E}">
      <dgm:prSet/>
      <dgm:spPr/>
      <dgm:t>
        <a:bodyPr/>
        <a:lstStyle/>
        <a:p>
          <a:endParaRPr lang="en-US"/>
        </a:p>
      </dgm:t>
    </dgm:pt>
    <dgm:pt modelId="{247454FD-FB9E-43DD-924E-EAACD509C780}" type="sibTrans" cxnId="{3463188C-5524-4172-ACB6-00D390F6AB7E}">
      <dgm:prSet/>
      <dgm:spPr/>
      <dgm:t>
        <a:bodyPr/>
        <a:lstStyle/>
        <a:p>
          <a:endParaRPr lang="en-US"/>
        </a:p>
      </dgm:t>
    </dgm:pt>
    <dgm:pt modelId="{1CF901AB-773F-4EF0-8DED-542E0F31B552}">
      <dgm:prSet phldrT="[Text]"/>
      <dgm:spPr/>
      <dgm:t>
        <a:bodyPr/>
        <a:lstStyle/>
        <a:p>
          <a:endParaRPr lang="en-US"/>
        </a:p>
      </dgm:t>
    </dgm:pt>
    <dgm:pt modelId="{68CDA083-7894-4543-B4B2-2E99D61C2A34}" type="parTrans" cxnId="{D51AECDC-E716-460F-89E6-28143B3DE2C7}">
      <dgm:prSet/>
      <dgm:spPr/>
      <dgm:t>
        <a:bodyPr/>
        <a:lstStyle/>
        <a:p>
          <a:endParaRPr lang="en-US"/>
        </a:p>
      </dgm:t>
    </dgm:pt>
    <dgm:pt modelId="{34EA969F-447C-4431-B060-0381CC4735C0}" type="sibTrans" cxnId="{D51AECDC-E716-460F-89E6-28143B3DE2C7}">
      <dgm:prSet/>
      <dgm:spPr/>
      <dgm:t>
        <a:bodyPr/>
        <a:lstStyle/>
        <a:p>
          <a:endParaRPr lang="en-US"/>
        </a:p>
      </dgm:t>
    </dgm:pt>
    <dgm:pt modelId="{A04F89C9-CDFE-4E98-B05C-44BEE976635D}" type="pres">
      <dgm:prSet presAssocID="{8505EB6B-4DAC-49EF-8B9F-BEB601709E1C}" presName="Name0" presStyleCnt="0">
        <dgm:presLayoutVars>
          <dgm:dir/>
          <dgm:animLvl val="lvl"/>
          <dgm:resizeHandles/>
        </dgm:presLayoutVars>
      </dgm:prSet>
      <dgm:spPr/>
    </dgm:pt>
    <dgm:pt modelId="{08A84FFF-1CF6-4EBE-8847-961C8A147907}" type="pres">
      <dgm:prSet presAssocID="{AEA49FC2-0031-4191-AC38-A5C5ACE5EA9D}" presName="linNode" presStyleCnt="0"/>
      <dgm:spPr/>
    </dgm:pt>
    <dgm:pt modelId="{9A93B55A-AB2F-4785-A042-91EAEF24F3C7}" type="pres">
      <dgm:prSet presAssocID="{AEA49FC2-0031-4191-AC38-A5C5ACE5EA9D}" presName="parentShp" presStyleLbl="node1" presStyleIdx="0" presStyleCnt="1" custScaleX="33273" custLinFactNeighborX="-1607" custLinFactNeighborY="-711">
        <dgm:presLayoutVars>
          <dgm:bulletEnabled val="1"/>
        </dgm:presLayoutVars>
      </dgm:prSet>
      <dgm:spPr/>
    </dgm:pt>
    <dgm:pt modelId="{FA6146CC-6F83-4D12-B8AF-6E38C2CFBA47}" type="pres">
      <dgm:prSet presAssocID="{AEA49FC2-0031-4191-AC38-A5C5ACE5EA9D}" presName="childShp" presStyleLbl="bgAccFollowNode1" presStyleIdx="0" presStyleCnt="1" custScaleX="129836" custScaleY="88618">
        <dgm:presLayoutVars>
          <dgm:bulletEnabled val="1"/>
        </dgm:presLayoutVars>
      </dgm:prSet>
      <dgm:spPr/>
    </dgm:pt>
  </dgm:ptLst>
  <dgm:cxnLst>
    <dgm:cxn modelId="{87874770-D9E1-4BC0-9D92-EF24BCD95354}" type="presOf" srcId="{1CF901AB-773F-4EF0-8DED-542E0F31B552}" destId="{FA6146CC-6F83-4D12-B8AF-6E38C2CFBA47}" srcOrd="0" destOrd="0" presId="urn:microsoft.com/office/officeart/2005/8/layout/vList6"/>
    <dgm:cxn modelId="{3463188C-5524-4172-ACB6-00D390F6AB7E}" srcId="{8505EB6B-4DAC-49EF-8B9F-BEB601709E1C}" destId="{AEA49FC2-0031-4191-AC38-A5C5ACE5EA9D}" srcOrd="0" destOrd="0" parTransId="{48B9EEAD-9EEF-4BAF-A8CE-BBBD16A85890}" sibTransId="{247454FD-FB9E-43DD-924E-EAACD509C780}"/>
    <dgm:cxn modelId="{D51AECDC-E716-460F-89E6-28143B3DE2C7}" srcId="{AEA49FC2-0031-4191-AC38-A5C5ACE5EA9D}" destId="{1CF901AB-773F-4EF0-8DED-542E0F31B552}" srcOrd="0" destOrd="0" parTransId="{68CDA083-7894-4543-B4B2-2E99D61C2A34}" sibTransId="{34EA969F-447C-4431-B060-0381CC4735C0}"/>
    <dgm:cxn modelId="{25D25CDF-2B36-436D-B427-A756C6A4866A}" type="presOf" srcId="{AEA49FC2-0031-4191-AC38-A5C5ACE5EA9D}" destId="{9A93B55A-AB2F-4785-A042-91EAEF24F3C7}" srcOrd="0" destOrd="0" presId="urn:microsoft.com/office/officeart/2005/8/layout/vList6"/>
    <dgm:cxn modelId="{23F94CE9-B737-4436-A2FE-1CE26985513D}" type="presOf" srcId="{8505EB6B-4DAC-49EF-8B9F-BEB601709E1C}" destId="{A04F89C9-CDFE-4E98-B05C-44BEE976635D}" srcOrd="0" destOrd="0" presId="urn:microsoft.com/office/officeart/2005/8/layout/vList6"/>
    <dgm:cxn modelId="{7656E29F-B55E-4186-835F-6B512A141203}" type="presParOf" srcId="{A04F89C9-CDFE-4E98-B05C-44BEE976635D}" destId="{08A84FFF-1CF6-4EBE-8847-961C8A147907}" srcOrd="0" destOrd="0" presId="urn:microsoft.com/office/officeart/2005/8/layout/vList6"/>
    <dgm:cxn modelId="{DD444186-BA14-4988-A13B-4BB10342E829}" type="presParOf" srcId="{08A84FFF-1CF6-4EBE-8847-961C8A147907}" destId="{9A93B55A-AB2F-4785-A042-91EAEF24F3C7}" srcOrd="0" destOrd="0" presId="urn:microsoft.com/office/officeart/2005/8/layout/vList6"/>
    <dgm:cxn modelId="{42A44E0D-B0A2-42D9-B7C0-4C22BFB91C70}" type="presParOf" srcId="{08A84FFF-1CF6-4EBE-8847-961C8A147907}" destId="{FA6146CC-6F83-4D12-B8AF-6E38C2CFBA4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05EB6B-4DAC-49EF-8B9F-BEB601709E1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EA49FC2-0031-4191-AC38-A5C5ACE5EA9D}">
      <dgm:prSet phldrT="[Text]"/>
      <dgm:spPr/>
      <dgm:t>
        <a:bodyPr/>
        <a:lstStyle/>
        <a:p>
          <a:r>
            <a:rPr lang="en-US"/>
            <a:t>Strategize</a:t>
          </a:r>
        </a:p>
      </dgm:t>
    </dgm:pt>
    <dgm:pt modelId="{48B9EEAD-9EEF-4BAF-A8CE-BBBD16A85890}" type="parTrans" cxnId="{3463188C-5524-4172-ACB6-00D390F6AB7E}">
      <dgm:prSet/>
      <dgm:spPr/>
      <dgm:t>
        <a:bodyPr/>
        <a:lstStyle/>
        <a:p>
          <a:endParaRPr lang="en-US"/>
        </a:p>
      </dgm:t>
    </dgm:pt>
    <dgm:pt modelId="{247454FD-FB9E-43DD-924E-EAACD509C780}" type="sibTrans" cxnId="{3463188C-5524-4172-ACB6-00D390F6AB7E}">
      <dgm:prSet/>
      <dgm:spPr/>
      <dgm:t>
        <a:bodyPr/>
        <a:lstStyle/>
        <a:p>
          <a:endParaRPr lang="en-US"/>
        </a:p>
      </dgm:t>
    </dgm:pt>
    <dgm:pt modelId="{1CF901AB-773F-4EF0-8DED-542E0F31B552}">
      <dgm:prSet phldrT="[Text]"/>
      <dgm:spPr/>
      <dgm:t>
        <a:bodyPr/>
        <a:lstStyle/>
        <a:p>
          <a:r>
            <a:rPr lang="en-US"/>
            <a:t>What we want to happen</a:t>
          </a:r>
        </a:p>
      </dgm:t>
    </dgm:pt>
    <dgm:pt modelId="{68CDA083-7894-4543-B4B2-2E99D61C2A34}" type="parTrans" cxnId="{D51AECDC-E716-460F-89E6-28143B3DE2C7}">
      <dgm:prSet/>
      <dgm:spPr/>
      <dgm:t>
        <a:bodyPr/>
        <a:lstStyle/>
        <a:p>
          <a:endParaRPr lang="en-US"/>
        </a:p>
      </dgm:t>
    </dgm:pt>
    <dgm:pt modelId="{34EA969F-447C-4431-B060-0381CC4735C0}" type="sibTrans" cxnId="{D51AECDC-E716-460F-89E6-28143B3DE2C7}">
      <dgm:prSet/>
      <dgm:spPr/>
      <dgm:t>
        <a:bodyPr/>
        <a:lstStyle/>
        <a:p>
          <a:endParaRPr lang="en-US"/>
        </a:p>
      </dgm:t>
    </dgm:pt>
    <dgm:pt modelId="{5C6B5E1F-0F11-4281-BC8F-D88F2931FE8B}">
      <dgm:prSet/>
      <dgm:spPr/>
      <dgm:t>
        <a:bodyPr/>
        <a:lstStyle/>
        <a:p>
          <a:r>
            <a:rPr lang="en-US"/>
            <a:t>Who can make it happen</a:t>
          </a:r>
        </a:p>
      </dgm:t>
    </dgm:pt>
    <dgm:pt modelId="{B4142B35-47DC-40D5-AA62-F551C218867B}" type="parTrans" cxnId="{22F4F0CF-9DA3-4916-8D91-405AEC7CA0EA}">
      <dgm:prSet/>
      <dgm:spPr/>
      <dgm:t>
        <a:bodyPr/>
        <a:lstStyle/>
        <a:p>
          <a:endParaRPr lang="en-US"/>
        </a:p>
      </dgm:t>
    </dgm:pt>
    <dgm:pt modelId="{6D2C9BA0-8FE3-49BB-9F48-CAFB32B3ADCA}" type="sibTrans" cxnId="{22F4F0CF-9DA3-4916-8D91-405AEC7CA0EA}">
      <dgm:prSet/>
      <dgm:spPr/>
      <dgm:t>
        <a:bodyPr/>
        <a:lstStyle/>
        <a:p>
          <a:endParaRPr lang="en-US"/>
        </a:p>
      </dgm:t>
    </dgm:pt>
    <dgm:pt modelId="{1F8B04CA-41A2-44F6-9104-EE093F93BCB9}">
      <dgm:prSet/>
      <dgm:spPr/>
      <dgm:t>
        <a:bodyPr/>
        <a:lstStyle/>
        <a:p>
          <a:r>
            <a:rPr lang="en-US"/>
            <a:t>How to measure results</a:t>
          </a:r>
        </a:p>
      </dgm:t>
    </dgm:pt>
    <dgm:pt modelId="{C0808611-D383-49F6-B2D4-392108B726B4}" type="parTrans" cxnId="{BB476786-5E38-4D74-990F-D992377169BC}">
      <dgm:prSet/>
      <dgm:spPr/>
      <dgm:t>
        <a:bodyPr/>
        <a:lstStyle/>
        <a:p>
          <a:endParaRPr lang="en-US"/>
        </a:p>
      </dgm:t>
    </dgm:pt>
    <dgm:pt modelId="{C9E2521E-401E-4C44-8B45-409D0B37A97A}" type="sibTrans" cxnId="{BB476786-5E38-4D74-990F-D992377169BC}">
      <dgm:prSet/>
      <dgm:spPr/>
      <dgm:t>
        <a:bodyPr/>
        <a:lstStyle/>
        <a:p>
          <a:endParaRPr lang="en-US"/>
        </a:p>
      </dgm:t>
    </dgm:pt>
    <dgm:pt modelId="{89522A80-6FB1-4C6F-BAC5-6082D77521F4}" type="pres">
      <dgm:prSet presAssocID="{8505EB6B-4DAC-49EF-8B9F-BEB601709E1C}" presName="diagram" presStyleCnt="0">
        <dgm:presLayoutVars>
          <dgm:chPref val="1"/>
          <dgm:dir/>
          <dgm:animOne val="branch"/>
          <dgm:animLvl val="lvl"/>
          <dgm:resizeHandles/>
        </dgm:presLayoutVars>
      </dgm:prSet>
      <dgm:spPr/>
    </dgm:pt>
    <dgm:pt modelId="{69DB16E5-A509-4F89-98C3-7F5B6885B192}" type="pres">
      <dgm:prSet presAssocID="{AEA49FC2-0031-4191-AC38-A5C5ACE5EA9D}" presName="root" presStyleCnt="0"/>
      <dgm:spPr/>
    </dgm:pt>
    <dgm:pt modelId="{3793B8D0-52E9-408A-9D2A-A02D59EDFFDC}" type="pres">
      <dgm:prSet presAssocID="{AEA49FC2-0031-4191-AC38-A5C5ACE5EA9D}" presName="rootComposite" presStyleCnt="0"/>
      <dgm:spPr/>
    </dgm:pt>
    <dgm:pt modelId="{E31F56FC-CCD1-47A8-9E40-8D6B2A73E02D}" type="pres">
      <dgm:prSet presAssocID="{AEA49FC2-0031-4191-AC38-A5C5ACE5EA9D}" presName="rootText" presStyleLbl="node1" presStyleIdx="0" presStyleCnt="1"/>
      <dgm:spPr/>
    </dgm:pt>
    <dgm:pt modelId="{385257EF-EFF0-47DC-AADA-471C52CCDCA3}" type="pres">
      <dgm:prSet presAssocID="{AEA49FC2-0031-4191-AC38-A5C5ACE5EA9D}" presName="rootConnector" presStyleLbl="node1" presStyleIdx="0" presStyleCnt="1"/>
      <dgm:spPr/>
    </dgm:pt>
    <dgm:pt modelId="{75335F6D-6898-403C-98DB-2645E2AC5F6F}" type="pres">
      <dgm:prSet presAssocID="{AEA49FC2-0031-4191-AC38-A5C5ACE5EA9D}" presName="childShape" presStyleCnt="0"/>
      <dgm:spPr/>
    </dgm:pt>
    <dgm:pt modelId="{46556DED-68CE-4980-A73F-D2FCA9225868}" type="pres">
      <dgm:prSet presAssocID="{68CDA083-7894-4543-B4B2-2E99D61C2A34}" presName="Name13" presStyleLbl="parChTrans1D2" presStyleIdx="0" presStyleCnt="3"/>
      <dgm:spPr/>
    </dgm:pt>
    <dgm:pt modelId="{B04E2972-65E8-45E0-A107-889C4F94ADFC}" type="pres">
      <dgm:prSet presAssocID="{1CF901AB-773F-4EF0-8DED-542E0F31B552}" presName="childText" presStyleLbl="bgAcc1" presStyleIdx="0" presStyleCnt="3">
        <dgm:presLayoutVars>
          <dgm:bulletEnabled val="1"/>
        </dgm:presLayoutVars>
      </dgm:prSet>
      <dgm:spPr/>
    </dgm:pt>
    <dgm:pt modelId="{E21AF825-488B-420B-9223-7521B7B41B4C}" type="pres">
      <dgm:prSet presAssocID="{B4142B35-47DC-40D5-AA62-F551C218867B}" presName="Name13" presStyleLbl="parChTrans1D2" presStyleIdx="1" presStyleCnt="3"/>
      <dgm:spPr/>
    </dgm:pt>
    <dgm:pt modelId="{33259935-A820-4A4A-A9DB-81A0ED7E3B6E}" type="pres">
      <dgm:prSet presAssocID="{5C6B5E1F-0F11-4281-BC8F-D88F2931FE8B}" presName="childText" presStyleLbl="bgAcc1" presStyleIdx="1" presStyleCnt="3">
        <dgm:presLayoutVars>
          <dgm:bulletEnabled val="1"/>
        </dgm:presLayoutVars>
      </dgm:prSet>
      <dgm:spPr/>
    </dgm:pt>
    <dgm:pt modelId="{3B9BD1CC-7F8A-464F-92CA-638F77AA8768}" type="pres">
      <dgm:prSet presAssocID="{C0808611-D383-49F6-B2D4-392108B726B4}" presName="Name13" presStyleLbl="parChTrans1D2" presStyleIdx="2" presStyleCnt="3"/>
      <dgm:spPr/>
    </dgm:pt>
    <dgm:pt modelId="{26A38CA2-7A44-49BC-A546-5EC49E1B7C5B}" type="pres">
      <dgm:prSet presAssocID="{1F8B04CA-41A2-44F6-9104-EE093F93BCB9}" presName="childText" presStyleLbl="bgAcc1" presStyleIdx="2" presStyleCnt="3">
        <dgm:presLayoutVars>
          <dgm:bulletEnabled val="1"/>
        </dgm:presLayoutVars>
      </dgm:prSet>
      <dgm:spPr/>
    </dgm:pt>
  </dgm:ptLst>
  <dgm:cxnLst>
    <dgm:cxn modelId="{E69C8D74-C0B8-497C-97C2-5644B5E5C270}" type="presOf" srcId="{C0808611-D383-49F6-B2D4-392108B726B4}" destId="{3B9BD1CC-7F8A-464F-92CA-638F77AA8768}" srcOrd="0" destOrd="0" presId="urn:microsoft.com/office/officeart/2005/8/layout/hierarchy3"/>
    <dgm:cxn modelId="{E8F2397D-4050-4756-965D-DF2D0B41FEBE}" type="presOf" srcId="{B4142B35-47DC-40D5-AA62-F551C218867B}" destId="{E21AF825-488B-420B-9223-7521B7B41B4C}" srcOrd="0" destOrd="0" presId="urn:microsoft.com/office/officeart/2005/8/layout/hierarchy3"/>
    <dgm:cxn modelId="{A115F685-4BF8-4503-9ECE-1C0671835236}" type="presOf" srcId="{8505EB6B-4DAC-49EF-8B9F-BEB601709E1C}" destId="{89522A80-6FB1-4C6F-BAC5-6082D77521F4}" srcOrd="0" destOrd="0" presId="urn:microsoft.com/office/officeart/2005/8/layout/hierarchy3"/>
    <dgm:cxn modelId="{BB476786-5E38-4D74-990F-D992377169BC}" srcId="{AEA49FC2-0031-4191-AC38-A5C5ACE5EA9D}" destId="{1F8B04CA-41A2-44F6-9104-EE093F93BCB9}" srcOrd="2" destOrd="0" parTransId="{C0808611-D383-49F6-B2D4-392108B726B4}" sibTransId="{C9E2521E-401E-4C44-8B45-409D0B37A97A}"/>
    <dgm:cxn modelId="{FB5E5C8A-498B-44F7-B40E-75CE8CD33F7F}" type="presOf" srcId="{1F8B04CA-41A2-44F6-9104-EE093F93BCB9}" destId="{26A38CA2-7A44-49BC-A546-5EC49E1B7C5B}" srcOrd="0" destOrd="0" presId="urn:microsoft.com/office/officeart/2005/8/layout/hierarchy3"/>
    <dgm:cxn modelId="{3463188C-5524-4172-ACB6-00D390F6AB7E}" srcId="{8505EB6B-4DAC-49EF-8B9F-BEB601709E1C}" destId="{AEA49FC2-0031-4191-AC38-A5C5ACE5EA9D}" srcOrd="0" destOrd="0" parTransId="{48B9EEAD-9EEF-4BAF-A8CE-BBBD16A85890}" sibTransId="{247454FD-FB9E-43DD-924E-EAACD509C780}"/>
    <dgm:cxn modelId="{FCB87AA7-1B11-4D10-A314-D80F861A6C39}" type="presOf" srcId="{AEA49FC2-0031-4191-AC38-A5C5ACE5EA9D}" destId="{385257EF-EFF0-47DC-AADA-471C52CCDCA3}" srcOrd="1" destOrd="0" presId="urn:microsoft.com/office/officeart/2005/8/layout/hierarchy3"/>
    <dgm:cxn modelId="{C08BD9BC-3BCC-407C-A978-AFCD9AAFEB82}" type="presOf" srcId="{AEA49FC2-0031-4191-AC38-A5C5ACE5EA9D}" destId="{E31F56FC-CCD1-47A8-9E40-8D6B2A73E02D}" srcOrd="0" destOrd="0" presId="urn:microsoft.com/office/officeart/2005/8/layout/hierarchy3"/>
    <dgm:cxn modelId="{DB268EC9-2C0A-47F6-BE6A-7F19A2316BCF}" type="presOf" srcId="{68CDA083-7894-4543-B4B2-2E99D61C2A34}" destId="{46556DED-68CE-4980-A73F-D2FCA9225868}" srcOrd="0" destOrd="0" presId="urn:microsoft.com/office/officeart/2005/8/layout/hierarchy3"/>
    <dgm:cxn modelId="{22F4F0CF-9DA3-4916-8D91-405AEC7CA0EA}" srcId="{AEA49FC2-0031-4191-AC38-A5C5ACE5EA9D}" destId="{5C6B5E1F-0F11-4281-BC8F-D88F2931FE8B}" srcOrd="1" destOrd="0" parTransId="{B4142B35-47DC-40D5-AA62-F551C218867B}" sibTransId="{6D2C9BA0-8FE3-49BB-9F48-CAFB32B3ADCA}"/>
    <dgm:cxn modelId="{763CD8D1-E145-4694-B22D-EC3A04226F67}" type="presOf" srcId="{1CF901AB-773F-4EF0-8DED-542E0F31B552}" destId="{B04E2972-65E8-45E0-A107-889C4F94ADFC}" srcOrd="0" destOrd="0" presId="urn:microsoft.com/office/officeart/2005/8/layout/hierarchy3"/>
    <dgm:cxn modelId="{D51AECDC-E716-460F-89E6-28143B3DE2C7}" srcId="{AEA49FC2-0031-4191-AC38-A5C5ACE5EA9D}" destId="{1CF901AB-773F-4EF0-8DED-542E0F31B552}" srcOrd="0" destOrd="0" parTransId="{68CDA083-7894-4543-B4B2-2E99D61C2A34}" sibTransId="{34EA969F-447C-4431-B060-0381CC4735C0}"/>
    <dgm:cxn modelId="{8884F1EA-53CE-4386-8673-EF957C422BF0}" type="presOf" srcId="{5C6B5E1F-0F11-4281-BC8F-D88F2931FE8B}" destId="{33259935-A820-4A4A-A9DB-81A0ED7E3B6E}" srcOrd="0" destOrd="0" presId="urn:microsoft.com/office/officeart/2005/8/layout/hierarchy3"/>
    <dgm:cxn modelId="{98181C55-563C-4989-A3A2-A2982BBCA19B}" type="presParOf" srcId="{89522A80-6FB1-4C6F-BAC5-6082D77521F4}" destId="{69DB16E5-A509-4F89-98C3-7F5B6885B192}" srcOrd="0" destOrd="0" presId="urn:microsoft.com/office/officeart/2005/8/layout/hierarchy3"/>
    <dgm:cxn modelId="{6E471606-54C6-4709-8E15-85AEAF7B387B}" type="presParOf" srcId="{69DB16E5-A509-4F89-98C3-7F5B6885B192}" destId="{3793B8D0-52E9-408A-9D2A-A02D59EDFFDC}" srcOrd="0" destOrd="0" presId="urn:microsoft.com/office/officeart/2005/8/layout/hierarchy3"/>
    <dgm:cxn modelId="{E9FF40AD-4C28-46A8-946A-CE1B46C4059A}" type="presParOf" srcId="{3793B8D0-52E9-408A-9D2A-A02D59EDFFDC}" destId="{E31F56FC-CCD1-47A8-9E40-8D6B2A73E02D}" srcOrd="0" destOrd="0" presId="urn:microsoft.com/office/officeart/2005/8/layout/hierarchy3"/>
    <dgm:cxn modelId="{97ADC269-A855-4104-B81F-539B3E2CE0FE}" type="presParOf" srcId="{3793B8D0-52E9-408A-9D2A-A02D59EDFFDC}" destId="{385257EF-EFF0-47DC-AADA-471C52CCDCA3}" srcOrd="1" destOrd="0" presId="urn:microsoft.com/office/officeart/2005/8/layout/hierarchy3"/>
    <dgm:cxn modelId="{4581DC63-0DEF-4237-8611-0B0DB8989B30}" type="presParOf" srcId="{69DB16E5-A509-4F89-98C3-7F5B6885B192}" destId="{75335F6D-6898-403C-98DB-2645E2AC5F6F}" srcOrd="1" destOrd="0" presId="urn:microsoft.com/office/officeart/2005/8/layout/hierarchy3"/>
    <dgm:cxn modelId="{9691BF22-5C01-41A7-8E7B-70F187590DCA}" type="presParOf" srcId="{75335F6D-6898-403C-98DB-2645E2AC5F6F}" destId="{46556DED-68CE-4980-A73F-D2FCA9225868}" srcOrd="0" destOrd="0" presId="urn:microsoft.com/office/officeart/2005/8/layout/hierarchy3"/>
    <dgm:cxn modelId="{3CBF9C4B-51DD-4291-88FA-211E067CB4CF}" type="presParOf" srcId="{75335F6D-6898-403C-98DB-2645E2AC5F6F}" destId="{B04E2972-65E8-45E0-A107-889C4F94ADFC}" srcOrd="1" destOrd="0" presId="urn:microsoft.com/office/officeart/2005/8/layout/hierarchy3"/>
    <dgm:cxn modelId="{EF463907-2CA3-4ED6-9B87-4B7A297010F3}" type="presParOf" srcId="{75335F6D-6898-403C-98DB-2645E2AC5F6F}" destId="{E21AF825-488B-420B-9223-7521B7B41B4C}" srcOrd="2" destOrd="0" presId="urn:microsoft.com/office/officeart/2005/8/layout/hierarchy3"/>
    <dgm:cxn modelId="{D28F7672-DB21-4306-8BBA-A249F332936B}" type="presParOf" srcId="{75335F6D-6898-403C-98DB-2645E2AC5F6F}" destId="{33259935-A820-4A4A-A9DB-81A0ED7E3B6E}" srcOrd="3" destOrd="0" presId="urn:microsoft.com/office/officeart/2005/8/layout/hierarchy3"/>
    <dgm:cxn modelId="{6119070A-B0C4-4510-82CE-4E1EDFD30C55}" type="presParOf" srcId="{75335F6D-6898-403C-98DB-2645E2AC5F6F}" destId="{3B9BD1CC-7F8A-464F-92CA-638F77AA8768}" srcOrd="4" destOrd="0" presId="urn:microsoft.com/office/officeart/2005/8/layout/hierarchy3"/>
    <dgm:cxn modelId="{D41AD754-37AE-4A5A-8F3B-16F24F81B0F9}" type="presParOf" srcId="{75335F6D-6898-403C-98DB-2645E2AC5F6F}" destId="{26A38CA2-7A44-49BC-A546-5EC49E1B7C5B}"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05EB6B-4DAC-49EF-8B9F-BEB601709E1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EA49FC2-0031-4191-AC38-A5C5ACE5EA9D}">
      <dgm:prSet phldrT="[Text]"/>
      <dgm:spPr/>
      <dgm:t>
        <a:bodyPr/>
        <a:lstStyle/>
        <a:p>
          <a:r>
            <a:rPr lang="en-US"/>
            <a:t>Experiment</a:t>
          </a:r>
        </a:p>
      </dgm:t>
    </dgm:pt>
    <dgm:pt modelId="{48B9EEAD-9EEF-4BAF-A8CE-BBBD16A85890}" type="parTrans" cxnId="{3463188C-5524-4172-ACB6-00D390F6AB7E}">
      <dgm:prSet/>
      <dgm:spPr/>
      <dgm:t>
        <a:bodyPr/>
        <a:lstStyle/>
        <a:p>
          <a:endParaRPr lang="en-US"/>
        </a:p>
      </dgm:t>
    </dgm:pt>
    <dgm:pt modelId="{247454FD-FB9E-43DD-924E-EAACD509C780}" type="sibTrans" cxnId="{3463188C-5524-4172-ACB6-00D390F6AB7E}">
      <dgm:prSet/>
      <dgm:spPr/>
      <dgm:t>
        <a:bodyPr/>
        <a:lstStyle/>
        <a:p>
          <a:endParaRPr lang="en-US"/>
        </a:p>
      </dgm:t>
    </dgm:pt>
    <dgm:pt modelId="{1CF901AB-773F-4EF0-8DED-542E0F31B552}">
      <dgm:prSet phldrT="[Text]"/>
      <dgm:spPr/>
      <dgm:t>
        <a:bodyPr/>
        <a:lstStyle/>
        <a:p>
          <a:r>
            <a:rPr lang="en-US" u="sng"/>
            <a:t>Fail</a:t>
          </a:r>
        </a:p>
        <a:p>
          <a:r>
            <a:rPr lang="en-US"/>
            <a:t>Learn</a:t>
          </a:r>
        </a:p>
        <a:p>
          <a:r>
            <a:rPr lang="en-US"/>
            <a:t>Change</a:t>
          </a:r>
        </a:p>
      </dgm:t>
    </dgm:pt>
    <dgm:pt modelId="{68CDA083-7894-4543-B4B2-2E99D61C2A34}" type="parTrans" cxnId="{D51AECDC-E716-460F-89E6-28143B3DE2C7}">
      <dgm:prSet/>
      <dgm:spPr/>
      <dgm:t>
        <a:bodyPr/>
        <a:lstStyle/>
        <a:p>
          <a:endParaRPr lang="en-US"/>
        </a:p>
      </dgm:t>
    </dgm:pt>
    <dgm:pt modelId="{34EA969F-447C-4431-B060-0381CC4735C0}" type="sibTrans" cxnId="{D51AECDC-E716-460F-89E6-28143B3DE2C7}">
      <dgm:prSet/>
      <dgm:spPr/>
      <dgm:t>
        <a:bodyPr/>
        <a:lstStyle/>
        <a:p>
          <a:endParaRPr lang="en-US"/>
        </a:p>
      </dgm:t>
    </dgm:pt>
    <dgm:pt modelId="{5C6B5E1F-0F11-4281-BC8F-D88F2931FE8B}">
      <dgm:prSet/>
      <dgm:spPr/>
      <dgm:t>
        <a:bodyPr/>
        <a:lstStyle/>
        <a:p>
          <a:pPr>
            <a:buNone/>
          </a:pPr>
          <a:r>
            <a:rPr lang="en-US" u="sng"/>
            <a:t>Succeed</a:t>
          </a:r>
        </a:p>
        <a:p>
          <a:pPr>
            <a:buFont typeface="Arial" panose="020B0604020202020204" pitchFamily="34" charset="0"/>
            <a:buChar char="•"/>
          </a:pPr>
          <a:r>
            <a:rPr lang="en-US"/>
            <a:t>Document</a:t>
          </a:r>
        </a:p>
        <a:p>
          <a:pPr>
            <a:buFont typeface="Arial" panose="020B0604020202020204" pitchFamily="34" charset="0"/>
            <a:buChar char="•"/>
          </a:pPr>
          <a:r>
            <a:rPr lang="en-US"/>
            <a:t>Do it again</a:t>
          </a:r>
        </a:p>
      </dgm:t>
    </dgm:pt>
    <dgm:pt modelId="{B4142B35-47DC-40D5-AA62-F551C218867B}" type="parTrans" cxnId="{22F4F0CF-9DA3-4916-8D91-405AEC7CA0EA}">
      <dgm:prSet/>
      <dgm:spPr/>
      <dgm:t>
        <a:bodyPr/>
        <a:lstStyle/>
        <a:p>
          <a:endParaRPr lang="en-US"/>
        </a:p>
      </dgm:t>
    </dgm:pt>
    <dgm:pt modelId="{6D2C9BA0-8FE3-49BB-9F48-CAFB32B3ADCA}" type="sibTrans" cxnId="{22F4F0CF-9DA3-4916-8D91-405AEC7CA0EA}">
      <dgm:prSet/>
      <dgm:spPr/>
      <dgm:t>
        <a:bodyPr/>
        <a:lstStyle/>
        <a:p>
          <a:endParaRPr lang="en-US"/>
        </a:p>
      </dgm:t>
    </dgm:pt>
    <dgm:pt modelId="{1F8B04CA-41A2-44F6-9104-EE093F93BCB9}">
      <dgm:prSet/>
      <dgm:spPr/>
      <dgm:t>
        <a:bodyPr/>
        <a:lstStyle/>
        <a:p>
          <a:r>
            <a:rPr lang="en-US"/>
            <a:t>Keep iterating</a:t>
          </a:r>
        </a:p>
      </dgm:t>
    </dgm:pt>
    <dgm:pt modelId="{C9E2521E-401E-4C44-8B45-409D0B37A97A}" type="sibTrans" cxnId="{BB476786-5E38-4D74-990F-D992377169BC}">
      <dgm:prSet/>
      <dgm:spPr/>
      <dgm:t>
        <a:bodyPr/>
        <a:lstStyle/>
        <a:p>
          <a:endParaRPr lang="en-US"/>
        </a:p>
      </dgm:t>
    </dgm:pt>
    <dgm:pt modelId="{C0808611-D383-49F6-B2D4-392108B726B4}" type="parTrans" cxnId="{BB476786-5E38-4D74-990F-D992377169BC}">
      <dgm:prSet/>
      <dgm:spPr/>
      <dgm:t>
        <a:bodyPr/>
        <a:lstStyle/>
        <a:p>
          <a:endParaRPr lang="en-US"/>
        </a:p>
      </dgm:t>
    </dgm:pt>
    <dgm:pt modelId="{89522A80-6FB1-4C6F-BAC5-6082D77521F4}" type="pres">
      <dgm:prSet presAssocID="{8505EB6B-4DAC-49EF-8B9F-BEB601709E1C}" presName="diagram" presStyleCnt="0">
        <dgm:presLayoutVars>
          <dgm:chPref val="1"/>
          <dgm:dir/>
          <dgm:animOne val="branch"/>
          <dgm:animLvl val="lvl"/>
          <dgm:resizeHandles/>
        </dgm:presLayoutVars>
      </dgm:prSet>
      <dgm:spPr/>
    </dgm:pt>
    <dgm:pt modelId="{69DB16E5-A509-4F89-98C3-7F5B6885B192}" type="pres">
      <dgm:prSet presAssocID="{AEA49FC2-0031-4191-AC38-A5C5ACE5EA9D}" presName="root" presStyleCnt="0"/>
      <dgm:spPr/>
    </dgm:pt>
    <dgm:pt modelId="{3793B8D0-52E9-408A-9D2A-A02D59EDFFDC}" type="pres">
      <dgm:prSet presAssocID="{AEA49FC2-0031-4191-AC38-A5C5ACE5EA9D}" presName="rootComposite" presStyleCnt="0"/>
      <dgm:spPr/>
    </dgm:pt>
    <dgm:pt modelId="{E31F56FC-CCD1-47A8-9E40-8D6B2A73E02D}" type="pres">
      <dgm:prSet presAssocID="{AEA49FC2-0031-4191-AC38-A5C5ACE5EA9D}" presName="rootText" presStyleLbl="node1" presStyleIdx="0" presStyleCnt="1"/>
      <dgm:spPr/>
    </dgm:pt>
    <dgm:pt modelId="{385257EF-EFF0-47DC-AADA-471C52CCDCA3}" type="pres">
      <dgm:prSet presAssocID="{AEA49FC2-0031-4191-AC38-A5C5ACE5EA9D}" presName="rootConnector" presStyleLbl="node1" presStyleIdx="0" presStyleCnt="1"/>
      <dgm:spPr/>
    </dgm:pt>
    <dgm:pt modelId="{75335F6D-6898-403C-98DB-2645E2AC5F6F}" type="pres">
      <dgm:prSet presAssocID="{AEA49FC2-0031-4191-AC38-A5C5ACE5EA9D}" presName="childShape" presStyleCnt="0"/>
      <dgm:spPr/>
    </dgm:pt>
    <dgm:pt modelId="{46556DED-68CE-4980-A73F-D2FCA9225868}" type="pres">
      <dgm:prSet presAssocID="{68CDA083-7894-4543-B4B2-2E99D61C2A34}" presName="Name13" presStyleLbl="parChTrans1D2" presStyleIdx="0" presStyleCnt="3"/>
      <dgm:spPr/>
    </dgm:pt>
    <dgm:pt modelId="{B04E2972-65E8-45E0-A107-889C4F94ADFC}" type="pres">
      <dgm:prSet presAssocID="{1CF901AB-773F-4EF0-8DED-542E0F31B552}" presName="childText" presStyleLbl="bgAcc1" presStyleIdx="0" presStyleCnt="3">
        <dgm:presLayoutVars>
          <dgm:bulletEnabled val="1"/>
        </dgm:presLayoutVars>
      </dgm:prSet>
      <dgm:spPr/>
    </dgm:pt>
    <dgm:pt modelId="{E21AF825-488B-420B-9223-7521B7B41B4C}" type="pres">
      <dgm:prSet presAssocID="{B4142B35-47DC-40D5-AA62-F551C218867B}" presName="Name13" presStyleLbl="parChTrans1D2" presStyleIdx="1" presStyleCnt="3"/>
      <dgm:spPr/>
    </dgm:pt>
    <dgm:pt modelId="{33259935-A820-4A4A-A9DB-81A0ED7E3B6E}" type="pres">
      <dgm:prSet presAssocID="{5C6B5E1F-0F11-4281-BC8F-D88F2931FE8B}" presName="childText" presStyleLbl="bgAcc1" presStyleIdx="1" presStyleCnt="3">
        <dgm:presLayoutVars>
          <dgm:bulletEnabled val="1"/>
        </dgm:presLayoutVars>
      </dgm:prSet>
      <dgm:spPr/>
    </dgm:pt>
    <dgm:pt modelId="{3B9BD1CC-7F8A-464F-92CA-638F77AA8768}" type="pres">
      <dgm:prSet presAssocID="{C0808611-D383-49F6-B2D4-392108B726B4}" presName="Name13" presStyleLbl="parChTrans1D2" presStyleIdx="2" presStyleCnt="3"/>
      <dgm:spPr/>
    </dgm:pt>
    <dgm:pt modelId="{26A38CA2-7A44-49BC-A546-5EC49E1B7C5B}" type="pres">
      <dgm:prSet presAssocID="{1F8B04CA-41A2-44F6-9104-EE093F93BCB9}" presName="childText" presStyleLbl="bgAcc1" presStyleIdx="2" presStyleCnt="3">
        <dgm:presLayoutVars>
          <dgm:bulletEnabled val="1"/>
        </dgm:presLayoutVars>
      </dgm:prSet>
      <dgm:spPr/>
    </dgm:pt>
  </dgm:ptLst>
  <dgm:cxnLst>
    <dgm:cxn modelId="{E69C8D74-C0B8-497C-97C2-5644B5E5C270}" type="presOf" srcId="{C0808611-D383-49F6-B2D4-392108B726B4}" destId="{3B9BD1CC-7F8A-464F-92CA-638F77AA8768}" srcOrd="0" destOrd="0" presId="urn:microsoft.com/office/officeart/2005/8/layout/hierarchy3"/>
    <dgm:cxn modelId="{E8F2397D-4050-4756-965D-DF2D0B41FEBE}" type="presOf" srcId="{B4142B35-47DC-40D5-AA62-F551C218867B}" destId="{E21AF825-488B-420B-9223-7521B7B41B4C}" srcOrd="0" destOrd="0" presId="urn:microsoft.com/office/officeart/2005/8/layout/hierarchy3"/>
    <dgm:cxn modelId="{A115F685-4BF8-4503-9ECE-1C0671835236}" type="presOf" srcId="{8505EB6B-4DAC-49EF-8B9F-BEB601709E1C}" destId="{89522A80-6FB1-4C6F-BAC5-6082D77521F4}" srcOrd="0" destOrd="0" presId="urn:microsoft.com/office/officeart/2005/8/layout/hierarchy3"/>
    <dgm:cxn modelId="{BB476786-5E38-4D74-990F-D992377169BC}" srcId="{AEA49FC2-0031-4191-AC38-A5C5ACE5EA9D}" destId="{1F8B04CA-41A2-44F6-9104-EE093F93BCB9}" srcOrd="2" destOrd="0" parTransId="{C0808611-D383-49F6-B2D4-392108B726B4}" sibTransId="{C9E2521E-401E-4C44-8B45-409D0B37A97A}"/>
    <dgm:cxn modelId="{FB5E5C8A-498B-44F7-B40E-75CE8CD33F7F}" type="presOf" srcId="{1F8B04CA-41A2-44F6-9104-EE093F93BCB9}" destId="{26A38CA2-7A44-49BC-A546-5EC49E1B7C5B}" srcOrd="0" destOrd="0" presId="urn:microsoft.com/office/officeart/2005/8/layout/hierarchy3"/>
    <dgm:cxn modelId="{3463188C-5524-4172-ACB6-00D390F6AB7E}" srcId="{8505EB6B-4DAC-49EF-8B9F-BEB601709E1C}" destId="{AEA49FC2-0031-4191-AC38-A5C5ACE5EA9D}" srcOrd="0" destOrd="0" parTransId="{48B9EEAD-9EEF-4BAF-A8CE-BBBD16A85890}" sibTransId="{247454FD-FB9E-43DD-924E-EAACD509C780}"/>
    <dgm:cxn modelId="{FCB87AA7-1B11-4D10-A314-D80F861A6C39}" type="presOf" srcId="{AEA49FC2-0031-4191-AC38-A5C5ACE5EA9D}" destId="{385257EF-EFF0-47DC-AADA-471C52CCDCA3}" srcOrd="1" destOrd="0" presId="urn:microsoft.com/office/officeart/2005/8/layout/hierarchy3"/>
    <dgm:cxn modelId="{C08BD9BC-3BCC-407C-A978-AFCD9AAFEB82}" type="presOf" srcId="{AEA49FC2-0031-4191-AC38-A5C5ACE5EA9D}" destId="{E31F56FC-CCD1-47A8-9E40-8D6B2A73E02D}" srcOrd="0" destOrd="0" presId="urn:microsoft.com/office/officeart/2005/8/layout/hierarchy3"/>
    <dgm:cxn modelId="{DB268EC9-2C0A-47F6-BE6A-7F19A2316BCF}" type="presOf" srcId="{68CDA083-7894-4543-B4B2-2E99D61C2A34}" destId="{46556DED-68CE-4980-A73F-D2FCA9225868}" srcOrd="0" destOrd="0" presId="urn:microsoft.com/office/officeart/2005/8/layout/hierarchy3"/>
    <dgm:cxn modelId="{22F4F0CF-9DA3-4916-8D91-405AEC7CA0EA}" srcId="{AEA49FC2-0031-4191-AC38-A5C5ACE5EA9D}" destId="{5C6B5E1F-0F11-4281-BC8F-D88F2931FE8B}" srcOrd="1" destOrd="0" parTransId="{B4142B35-47DC-40D5-AA62-F551C218867B}" sibTransId="{6D2C9BA0-8FE3-49BB-9F48-CAFB32B3ADCA}"/>
    <dgm:cxn modelId="{763CD8D1-E145-4694-B22D-EC3A04226F67}" type="presOf" srcId="{1CF901AB-773F-4EF0-8DED-542E0F31B552}" destId="{B04E2972-65E8-45E0-A107-889C4F94ADFC}" srcOrd="0" destOrd="0" presId="urn:microsoft.com/office/officeart/2005/8/layout/hierarchy3"/>
    <dgm:cxn modelId="{D51AECDC-E716-460F-89E6-28143B3DE2C7}" srcId="{AEA49FC2-0031-4191-AC38-A5C5ACE5EA9D}" destId="{1CF901AB-773F-4EF0-8DED-542E0F31B552}" srcOrd="0" destOrd="0" parTransId="{68CDA083-7894-4543-B4B2-2E99D61C2A34}" sibTransId="{34EA969F-447C-4431-B060-0381CC4735C0}"/>
    <dgm:cxn modelId="{8884F1EA-53CE-4386-8673-EF957C422BF0}" type="presOf" srcId="{5C6B5E1F-0F11-4281-BC8F-D88F2931FE8B}" destId="{33259935-A820-4A4A-A9DB-81A0ED7E3B6E}" srcOrd="0" destOrd="0" presId="urn:microsoft.com/office/officeart/2005/8/layout/hierarchy3"/>
    <dgm:cxn modelId="{98181C55-563C-4989-A3A2-A2982BBCA19B}" type="presParOf" srcId="{89522A80-6FB1-4C6F-BAC5-6082D77521F4}" destId="{69DB16E5-A509-4F89-98C3-7F5B6885B192}" srcOrd="0" destOrd="0" presId="urn:microsoft.com/office/officeart/2005/8/layout/hierarchy3"/>
    <dgm:cxn modelId="{6E471606-54C6-4709-8E15-85AEAF7B387B}" type="presParOf" srcId="{69DB16E5-A509-4F89-98C3-7F5B6885B192}" destId="{3793B8D0-52E9-408A-9D2A-A02D59EDFFDC}" srcOrd="0" destOrd="0" presId="urn:microsoft.com/office/officeart/2005/8/layout/hierarchy3"/>
    <dgm:cxn modelId="{E9FF40AD-4C28-46A8-946A-CE1B46C4059A}" type="presParOf" srcId="{3793B8D0-52E9-408A-9D2A-A02D59EDFFDC}" destId="{E31F56FC-CCD1-47A8-9E40-8D6B2A73E02D}" srcOrd="0" destOrd="0" presId="urn:microsoft.com/office/officeart/2005/8/layout/hierarchy3"/>
    <dgm:cxn modelId="{97ADC269-A855-4104-B81F-539B3E2CE0FE}" type="presParOf" srcId="{3793B8D0-52E9-408A-9D2A-A02D59EDFFDC}" destId="{385257EF-EFF0-47DC-AADA-471C52CCDCA3}" srcOrd="1" destOrd="0" presId="urn:microsoft.com/office/officeart/2005/8/layout/hierarchy3"/>
    <dgm:cxn modelId="{4581DC63-0DEF-4237-8611-0B0DB8989B30}" type="presParOf" srcId="{69DB16E5-A509-4F89-98C3-7F5B6885B192}" destId="{75335F6D-6898-403C-98DB-2645E2AC5F6F}" srcOrd="1" destOrd="0" presId="urn:microsoft.com/office/officeart/2005/8/layout/hierarchy3"/>
    <dgm:cxn modelId="{9691BF22-5C01-41A7-8E7B-70F187590DCA}" type="presParOf" srcId="{75335F6D-6898-403C-98DB-2645E2AC5F6F}" destId="{46556DED-68CE-4980-A73F-D2FCA9225868}" srcOrd="0" destOrd="0" presId="urn:microsoft.com/office/officeart/2005/8/layout/hierarchy3"/>
    <dgm:cxn modelId="{3CBF9C4B-51DD-4291-88FA-211E067CB4CF}" type="presParOf" srcId="{75335F6D-6898-403C-98DB-2645E2AC5F6F}" destId="{B04E2972-65E8-45E0-A107-889C4F94ADFC}" srcOrd="1" destOrd="0" presId="urn:microsoft.com/office/officeart/2005/8/layout/hierarchy3"/>
    <dgm:cxn modelId="{EF463907-2CA3-4ED6-9B87-4B7A297010F3}" type="presParOf" srcId="{75335F6D-6898-403C-98DB-2645E2AC5F6F}" destId="{E21AF825-488B-420B-9223-7521B7B41B4C}" srcOrd="2" destOrd="0" presId="urn:microsoft.com/office/officeart/2005/8/layout/hierarchy3"/>
    <dgm:cxn modelId="{D28F7672-DB21-4306-8BBA-A249F332936B}" type="presParOf" srcId="{75335F6D-6898-403C-98DB-2645E2AC5F6F}" destId="{33259935-A820-4A4A-A9DB-81A0ED7E3B6E}" srcOrd="3" destOrd="0" presId="urn:microsoft.com/office/officeart/2005/8/layout/hierarchy3"/>
    <dgm:cxn modelId="{6119070A-B0C4-4510-82CE-4E1EDFD30C55}" type="presParOf" srcId="{75335F6D-6898-403C-98DB-2645E2AC5F6F}" destId="{3B9BD1CC-7F8A-464F-92CA-638F77AA8768}" srcOrd="4" destOrd="0" presId="urn:microsoft.com/office/officeart/2005/8/layout/hierarchy3"/>
    <dgm:cxn modelId="{D41AD754-37AE-4A5A-8F3B-16F24F81B0F9}" type="presParOf" srcId="{75335F6D-6898-403C-98DB-2645E2AC5F6F}" destId="{26A38CA2-7A44-49BC-A546-5EC49E1B7C5B}"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05EB6B-4DAC-49EF-8B9F-BEB601709E1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EA49FC2-0031-4191-AC38-A5C5ACE5EA9D}">
      <dgm:prSet phldrT="[Text]"/>
      <dgm:spPr/>
      <dgm:t>
        <a:bodyPr/>
        <a:lstStyle/>
        <a:p>
          <a:r>
            <a:rPr lang="en-US"/>
            <a:t>Make a plan</a:t>
          </a:r>
        </a:p>
      </dgm:t>
    </dgm:pt>
    <dgm:pt modelId="{48B9EEAD-9EEF-4BAF-A8CE-BBBD16A85890}" type="parTrans" cxnId="{3463188C-5524-4172-ACB6-00D390F6AB7E}">
      <dgm:prSet/>
      <dgm:spPr/>
      <dgm:t>
        <a:bodyPr/>
        <a:lstStyle/>
        <a:p>
          <a:endParaRPr lang="en-US"/>
        </a:p>
      </dgm:t>
    </dgm:pt>
    <dgm:pt modelId="{247454FD-FB9E-43DD-924E-EAACD509C780}" type="sibTrans" cxnId="{3463188C-5524-4172-ACB6-00D390F6AB7E}">
      <dgm:prSet/>
      <dgm:spPr/>
      <dgm:t>
        <a:bodyPr/>
        <a:lstStyle/>
        <a:p>
          <a:endParaRPr lang="en-US"/>
        </a:p>
      </dgm:t>
    </dgm:pt>
    <dgm:pt modelId="{1CF901AB-773F-4EF0-8DED-542E0F31B552}">
      <dgm:prSet phldrT="[Text]"/>
      <dgm:spPr/>
      <dgm:t>
        <a:bodyPr/>
        <a:lstStyle/>
        <a:p>
          <a:r>
            <a:rPr lang="en-US"/>
            <a:t>SMARTIE goals</a:t>
          </a:r>
        </a:p>
      </dgm:t>
    </dgm:pt>
    <dgm:pt modelId="{68CDA083-7894-4543-B4B2-2E99D61C2A34}" type="parTrans" cxnId="{D51AECDC-E716-460F-89E6-28143B3DE2C7}">
      <dgm:prSet/>
      <dgm:spPr/>
      <dgm:t>
        <a:bodyPr/>
        <a:lstStyle/>
        <a:p>
          <a:endParaRPr lang="en-US"/>
        </a:p>
      </dgm:t>
    </dgm:pt>
    <dgm:pt modelId="{34EA969F-447C-4431-B060-0381CC4735C0}" type="sibTrans" cxnId="{D51AECDC-E716-460F-89E6-28143B3DE2C7}">
      <dgm:prSet/>
      <dgm:spPr/>
      <dgm:t>
        <a:bodyPr/>
        <a:lstStyle/>
        <a:p>
          <a:endParaRPr lang="en-US"/>
        </a:p>
      </dgm:t>
    </dgm:pt>
    <dgm:pt modelId="{5C6B5E1F-0F11-4281-BC8F-D88F2931FE8B}">
      <dgm:prSet/>
      <dgm:spPr/>
      <dgm:t>
        <a:bodyPr/>
        <a:lstStyle/>
        <a:p>
          <a:r>
            <a:rPr lang="en-US"/>
            <a:t>Target our audiences</a:t>
          </a:r>
        </a:p>
      </dgm:t>
    </dgm:pt>
    <dgm:pt modelId="{B4142B35-47DC-40D5-AA62-F551C218867B}" type="parTrans" cxnId="{22F4F0CF-9DA3-4916-8D91-405AEC7CA0EA}">
      <dgm:prSet/>
      <dgm:spPr/>
      <dgm:t>
        <a:bodyPr/>
        <a:lstStyle/>
        <a:p>
          <a:endParaRPr lang="en-US"/>
        </a:p>
      </dgm:t>
    </dgm:pt>
    <dgm:pt modelId="{6D2C9BA0-8FE3-49BB-9F48-CAFB32B3ADCA}" type="sibTrans" cxnId="{22F4F0CF-9DA3-4916-8D91-405AEC7CA0EA}">
      <dgm:prSet/>
      <dgm:spPr/>
      <dgm:t>
        <a:bodyPr/>
        <a:lstStyle/>
        <a:p>
          <a:endParaRPr lang="en-US"/>
        </a:p>
      </dgm:t>
    </dgm:pt>
    <dgm:pt modelId="{1F8B04CA-41A2-44F6-9104-EE093F93BCB9}">
      <dgm:prSet/>
      <dgm:spPr/>
      <dgm:t>
        <a:bodyPr/>
        <a:lstStyle/>
        <a:p>
          <a:r>
            <a:rPr lang="en-US"/>
            <a:t>Plan to track results, quant and qual</a:t>
          </a:r>
        </a:p>
      </dgm:t>
    </dgm:pt>
    <dgm:pt modelId="{C9E2521E-401E-4C44-8B45-409D0B37A97A}" type="sibTrans" cxnId="{BB476786-5E38-4D74-990F-D992377169BC}">
      <dgm:prSet/>
      <dgm:spPr/>
      <dgm:t>
        <a:bodyPr/>
        <a:lstStyle/>
        <a:p>
          <a:endParaRPr lang="en-US"/>
        </a:p>
      </dgm:t>
    </dgm:pt>
    <dgm:pt modelId="{C0808611-D383-49F6-B2D4-392108B726B4}" type="parTrans" cxnId="{BB476786-5E38-4D74-990F-D992377169BC}">
      <dgm:prSet/>
      <dgm:spPr/>
      <dgm:t>
        <a:bodyPr/>
        <a:lstStyle/>
        <a:p>
          <a:endParaRPr lang="en-US"/>
        </a:p>
      </dgm:t>
    </dgm:pt>
    <dgm:pt modelId="{89522A80-6FB1-4C6F-BAC5-6082D77521F4}" type="pres">
      <dgm:prSet presAssocID="{8505EB6B-4DAC-49EF-8B9F-BEB601709E1C}" presName="diagram" presStyleCnt="0">
        <dgm:presLayoutVars>
          <dgm:chPref val="1"/>
          <dgm:dir/>
          <dgm:animOne val="branch"/>
          <dgm:animLvl val="lvl"/>
          <dgm:resizeHandles/>
        </dgm:presLayoutVars>
      </dgm:prSet>
      <dgm:spPr/>
    </dgm:pt>
    <dgm:pt modelId="{69DB16E5-A509-4F89-98C3-7F5B6885B192}" type="pres">
      <dgm:prSet presAssocID="{AEA49FC2-0031-4191-AC38-A5C5ACE5EA9D}" presName="root" presStyleCnt="0"/>
      <dgm:spPr/>
    </dgm:pt>
    <dgm:pt modelId="{3793B8D0-52E9-408A-9D2A-A02D59EDFFDC}" type="pres">
      <dgm:prSet presAssocID="{AEA49FC2-0031-4191-AC38-A5C5ACE5EA9D}" presName="rootComposite" presStyleCnt="0"/>
      <dgm:spPr/>
    </dgm:pt>
    <dgm:pt modelId="{E31F56FC-CCD1-47A8-9E40-8D6B2A73E02D}" type="pres">
      <dgm:prSet presAssocID="{AEA49FC2-0031-4191-AC38-A5C5ACE5EA9D}" presName="rootText" presStyleLbl="node1" presStyleIdx="0" presStyleCnt="1"/>
      <dgm:spPr/>
    </dgm:pt>
    <dgm:pt modelId="{385257EF-EFF0-47DC-AADA-471C52CCDCA3}" type="pres">
      <dgm:prSet presAssocID="{AEA49FC2-0031-4191-AC38-A5C5ACE5EA9D}" presName="rootConnector" presStyleLbl="node1" presStyleIdx="0" presStyleCnt="1"/>
      <dgm:spPr/>
    </dgm:pt>
    <dgm:pt modelId="{75335F6D-6898-403C-98DB-2645E2AC5F6F}" type="pres">
      <dgm:prSet presAssocID="{AEA49FC2-0031-4191-AC38-A5C5ACE5EA9D}" presName="childShape" presStyleCnt="0"/>
      <dgm:spPr/>
    </dgm:pt>
    <dgm:pt modelId="{46556DED-68CE-4980-A73F-D2FCA9225868}" type="pres">
      <dgm:prSet presAssocID="{68CDA083-7894-4543-B4B2-2E99D61C2A34}" presName="Name13" presStyleLbl="parChTrans1D2" presStyleIdx="0" presStyleCnt="3"/>
      <dgm:spPr/>
    </dgm:pt>
    <dgm:pt modelId="{B04E2972-65E8-45E0-A107-889C4F94ADFC}" type="pres">
      <dgm:prSet presAssocID="{1CF901AB-773F-4EF0-8DED-542E0F31B552}" presName="childText" presStyleLbl="bgAcc1" presStyleIdx="0" presStyleCnt="3">
        <dgm:presLayoutVars>
          <dgm:bulletEnabled val="1"/>
        </dgm:presLayoutVars>
      </dgm:prSet>
      <dgm:spPr/>
    </dgm:pt>
    <dgm:pt modelId="{E21AF825-488B-420B-9223-7521B7B41B4C}" type="pres">
      <dgm:prSet presAssocID="{B4142B35-47DC-40D5-AA62-F551C218867B}" presName="Name13" presStyleLbl="parChTrans1D2" presStyleIdx="1" presStyleCnt="3"/>
      <dgm:spPr/>
    </dgm:pt>
    <dgm:pt modelId="{33259935-A820-4A4A-A9DB-81A0ED7E3B6E}" type="pres">
      <dgm:prSet presAssocID="{5C6B5E1F-0F11-4281-BC8F-D88F2931FE8B}" presName="childText" presStyleLbl="bgAcc1" presStyleIdx="1" presStyleCnt="3">
        <dgm:presLayoutVars>
          <dgm:bulletEnabled val="1"/>
        </dgm:presLayoutVars>
      </dgm:prSet>
      <dgm:spPr/>
    </dgm:pt>
    <dgm:pt modelId="{3B9BD1CC-7F8A-464F-92CA-638F77AA8768}" type="pres">
      <dgm:prSet presAssocID="{C0808611-D383-49F6-B2D4-392108B726B4}" presName="Name13" presStyleLbl="parChTrans1D2" presStyleIdx="2" presStyleCnt="3"/>
      <dgm:spPr/>
    </dgm:pt>
    <dgm:pt modelId="{26A38CA2-7A44-49BC-A546-5EC49E1B7C5B}" type="pres">
      <dgm:prSet presAssocID="{1F8B04CA-41A2-44F6-9104-EE093F93BCB9}" presName="childText" presStyleLbl="bgAcc1" presStyleIdx="2" presStyleCnt="3">
        <dgm:presLayoutVars>
          <dgm:bulletEnabled val="1"/>
        </dgm:presLayoutVars>
      </dgm:prSet>
      <dgm:spPr/>
    </dgm:pt>
  </dgm:ptLst>
  <dgm:cxnLst>
    <dgm:cxn modelId="{E69C8D74-C0B8-497C-97C2-5644B5E5C270}" type="presOf" srcId="{C0808611-D383-49F6-B2D4-392108B726B4}" destId="{3B9BD1CC-7F8A-464F-92CA-638F77AA8768}" srcOrd="0" destOrd="0" presId="urn:microsoft.com/office/officeart/2005/8/layout/hierarchy3"/>
    <dgm:cxn modelId="{E8F2397D-4050-4756-965D-DF2D0B41FEBE}" type="presOf" srcId="{B4142B35-47DC-40D5-AA62-F551C218867B}" destId="{E21AF825-488B-420B-9223-7521B7B41B4C}" srcOrd="0" destOrd="0" presId="urn:microsoft.com/office/officeart/2005/8/layout/hierarchy3"/>
    <dgm:cxn modelId="{A115F685-4BF8-4503-9ECE-1C0671835236}" type="presOf" srcId="{8505EB6B-4DAC-49EF-8B9F-BEB601709E1C}" destId="{89522A80-6FB1-4C6F-BAC5-6082D77521F4}" srcOrd="0" destOrd="0" presId="urn:microsoft.com/office/officeart/2005/8/layout/hierarchy3"/>
    <dgm:cxn modelId="{BB476786-5E38-4D74-990F-D992377169BC}" srcId="{AEA49FC2-0031-4191-AC38-A5C5ACE5EA9D}" destId="{1F8B04CA-41A2-44F6-9104-EE093F93BCB9}" srcOrd="2" destOrd="0" parTransId="{C0808611-D383-49F6-B2D4-392108B726B4}" sibTransId="{C9E2521E-401E-4C44-8B45-409D0B37A97A}"/>
    <dgm:cxn modelId="{FB5E5C8A-498B-44F7-B40E-75CE8CD33F7F}" type="presOf" srcId="{1F8B04CA-41A2-44F6-9104-EE093F93BCB9}" destId="{26A38CA2-7A44-49BC-A546-5EC49E1B7C5B}" srcOrd="0" destOrd="0" presId="urn:microsoft.com/office/officeart/2005/8/layout/hierarchy3"/>
    <dgm:cxn modelId="{3463188C-5524-4172-ACB6-00D390F6AB7E}" srcId="{8505EB6B-4DAC-49EF-8B9F-BEB601709E1C}" destId="{AEA49FC2-0031-4191-AC38-A5C5ACE5EA9D}" srcOrd="0" destOrd="0" parTransId="{48B9EEAD-9EEF-4BAF-A8CE-BBBD16A85890}" sibTransId="{247454FD-FB9E-43DD-924E-EAACD509C780}"/>
    <dgm:cxn modelId="{FCB87AA7-1B11-4D10-A314-D80F861A6C39}" type="presOf" srcId="{AEA49FC2-0031-4191-AC38-A5C5ACE5EA9D}" destId="{385257EF-EFF0-47DC-AADA-471C52CCDCA3}" srcOrd="1" destOrd="0" presId="urn:microsoft.com/office/officeart/2005/8/layout/hierarchy3"/>
    <dgm:cxn modelId="{C08BD9BC-3BCC-407C-A978-AFCD9AAFEB82}" type="presOf" srcId="{AEA49FC2-0031-4191-AC38-A5C5ACE5EA9D}" destId="{E31F56FC-CCD1-47A8-9E40-8D6B2A73E02D}" srcOrd="0" destOrd="0" presId="urn:microsoft.com/office/officeart/2005/8/layout/hierarchy3"/>
    <dgm:cxn modelId="{DB268EC9-2C0A-47F6-BE6A-7F19A2316BCF}" type="presOf" srcId="{68CDA083-7894-4543-B4B2-2E99D61C2A34}" destId="{46556DED-68CE-4980-A73F-D2FCA9225868}" srcOrd="0" destOrd="0" presId="urn:microsoft.com/office/officeart/2005/8/layout/hierarchy3"/>
    <dgm:cxn modelId="{22F4F0CF-9DA3-4916-8D91-405AEC7CA0EA}" srcId="{AEA49FC2-0031-4191-AC38-A5C5ACE5EA9D}" destId="{5C6B5E1F-0F11-4281-BC8F-D88F2931FE8B}" srcOrd="1" destOrd="0" parTransId="{B4142B35-47DC-40D5-AA62-F551C218867B}" sibTransId="{6D2C9BA0-8FE3-49BB-9F48-CAFB32B3ADCA}"/>
    <dgm:cxn modelId="{763CD8D1-E145-4694-B22D-EC3A04226F67}" type="presOf" srcId="{1CF901AB-773F-4EF0-8DED-542E0F31B552}" destId="{B04E2972-65E8-45E0-A107-889C4F94ADFC}" srcOrd="0" destOrd="0" presId="urn:microsoft.com/office/officeart/2005/8/layout/hierarchy3"/>
    <dgm:cxn modelId="{D51AECDC-E716-460F-89E6-28143B3DE2C7}" srcId="{AEA49FC2-0031-4191-AC38-A5C5ACE5EA9D}" destId="{1CF901AB-773F-4EF0-8DED-542E0F31B552}" srcOrd="0" destOrd="0" parTransId="{68CDA083-7894-4543-B4B2-2E99D61C2A34}" sibTransId="{34EA969F-447C-4431-B060-0381CC4735C0}"/>
    <dgm:cxn modelId="{8884F1EA-53CE-4386-8673-EF957C422BF0}" type="presOf" srcId="{5C6B5E1F-0F11-4281-BC8F-D88F2931FE8B}" destId="{33259935-A820-4A4A-A9DB-81A0ED7E3B6E}" srcOrd="0" destOrd="0" presId="urn:microsoft.com/office/officeart/2005/8/layout/hierarchy3"/>
    <dgm:cxn modelId="{98181C55-563C-4989-A3A2-A2982BBCA19B}" type="presParOf" srcId="{89522A80-6FB1-4C6F-BAC5-6082D77521F4}" destId="{69DB16E5-A509-4F89-98C3-7F5B6885B192}" srcOrd="0" destOrd="0" presId="urn:microsoft.com/office/officeart/2005/8/layout/hierarchy3"/>
    <dgm:cxn modelId="{6E471606-54C6-4709-8E15-85AEAF7B387B}" type="presParOf" srcId="{69DB16E5-A509-4F89-98C3-7F5B6885B192}" destId="{3793B8D0-52E9-408A-9D2A-A02D59EDFFDC}" srcOrd="0" destOrd="0" presId="urn:microsoft.com/office/officeart/2005/8/layout/hierarchy3"/>
    <dgm:cxn modelId="{E9FF40AD-4C28-46A8-946A-CE1B46C4059A}" type="presParOf" srcId="{3793B8D0-52E9-408A-9D2A-A02D59EDFFDC}" destId="{E31F56FC-CCD1-47A8-9E40-8D6B2A73E02D}" srcOrd="0" destOrd="0" presId="urn:microsoft.com/office/officeart/2005/8/layout/hierarchy3"/>
    <dgm:cxn modelId="{97ADC269-A855-4104-B81F-539B3E2CE0FE}" type="presParOf" srcId="{3793B8D0-52E9-408A-9D2A-A02D59EDFFDC}" destId="{385257EF-EFF0-47DC-AADA-471C52CCDCA3}" srcOrd="1" destOrd="0" presId="urn:microsoft.com/office/officeart/2005/8/layout/hierarchy3"/>
    <dgm:cxn modelId="{4581DC63-0DEF-4237-8611-0B0DB8989B30}" type="presParOf" srcId="{69DB16E5-A509-4F89-98C3-7F5B6885B192}" destId="{75335F6D-6898-403C-98DB-2645E2AC5F6F}" srcOrd="1" destOrd="0" presId="urn:microsoft.com/office/officeart/2005/8/layout/hierarchy3"/>
    <dgm:cxn modelId="{9691BF22-5C01-41A7-8E7B-70F187590DCA}" type="presParOf" srcId="{75335F6D-6898-403C-98DB-2645E2AC5F6F}" destId="{46556DED-68CE-4980-A73F-D2FCA9225868}" srcOrd="0" destOrd="0" presId="urn:microsoft.com/office/officeart/2005/8/layout/hierarchy3"/>
    <dgm:cxn modelId="{3CBF9C4B-51DD-4291-88FA-211E067CB4CF}" type="presParOf" srcId="{75335F6D-6898-403C-98DB-2645E2AC5F6F}" destId="{B04E2972-65E8-45E0-A107-889C4F94ADFC}" srcOrd="1" destOrd="0" presId="urn:microsoft.com/office/officeart/2005/8/layout/hierarchy3"/>
    <dgm:cxn modelId="{EF463907-2CA3-4ED6-9B87-4B7A297010F3}" type="presParOf" srcId="{75335F6D-6898-403C-98DB-2645E2AC5F6F}" destId="{E21AF825-488B-420B-9223-7521B7B41B4C}" srcOrd="2" destOrd="0" presId="urn:microsoft.com/office/officeart/2005/8/layout/hierarchy3"/>
    <dgm:cxn modelId="{D28F7672-DB21-4306-8BBA-A249F332936B}" type="presParOf" srcId="{75335F6D-6898-403C-98DB-2645E2AC5F6F}" destId="{33259935-A820-4A4A-A9DB-81A0ED7E3B6E}" srcOrd="3" destOrd="0" presId="urn:microsoft.com/office/officeart/2005/8/layout/hierarchy3"/>
    <dgm:cxn modelId="{6119070A-B0C4-4510-82CE-4E1EDFD30C55}" type="presParOf" srcId="{75335F6D-6898-403C-98DB-2645E2AC5F6F}" destId="{3B9BD1CC-7F8A-464F-92CA-638F77AA8768}" srcOrd="4" destOrd="0" presId="urn:microsoft.com/office/officeart/2005/8/layout/hierarchy3"/>
    <dgm:cxn modelId="{D41AD754-37AE-4A5A-8F3B-16F24F81B0F9}" type="presParOf" srcId="{75335F6D-6898-403C-98DB-2645E2AC5F6F}" destId="{26A38CA2-7A44-49BC-A546-5EC49E1B7C5B}" srcOrd="5" destOrd="0" presId="urn:microsoft.com/office/officeart/2005/8/layout/hierarchy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05EB6B-4DAC-49EF-8B9F-BEB601709E1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EA49FC2-0031-4191-AC38-A5C5ACE5EA9D}">
      <dgm:prSet phldrT="[Text]"/>
      <dgm:spPr/>
      <dgm:t>
        <a:bodyPr/>
        <a:lstStyle/>
        <a:p>
          <a:r>
            <a:rPr lang="en-US"/>
            <a:t>Success</a:t>
          </a:r>
        </a:p>
      </dgm:t>
    </dgm:pt>
    <dgm:pt modelId="{48B9EEAD-9EEF-4BAF-A8CE-BBBD16A85890}" type="parTrans" cxnId="{3463188C-5524-4172-ACB6-00D390F6AB7E}">
      <dgm:prSet/>
      <dgm:spPr/>
      <dgm:t>
        <a:bodyPr/>
        <a:lstStyle/>
        <a:p>
          <a:endParaRPr lang="en-US"/>
        </a:p>
      </dgm:t>
    </dgm:pt>
    <dgm:pt modelId="{247454FD-FB9E-43DD-924E-EAACD509C780}" type="sibTrans" cxnId="{3463188C-5524-4172-ACB6-00D390F6AB7E}">
      <dgm:prSet/>
      <dgm:spPr/>
      <dgm:t>
        <a:bodyPr/>
        <a:lstStyle/>
        <a:p>
          <a:endParaRPr lang="en-US"/>
        </a:p>
      </dgm:t>
    </dgm:pt>
    <dgm:pt modelId="{A04F89C9-CDFE-4E98-B05C-44BEE976635D}" type="pres">
      <dgm:prSet presAssocID="{8505EB6B-4DAC-49EF-8B9F-BEB601709E1C}" presName="Name0" presStyleCnt="0">
        <dgm:presLayoutVars>
          <dgm:dir/>
          <dgm:animLvl val="lvl"/>
          <dgm:resizeHandles/>
        </dgm:presLayoutVars>
      </dgm:prSet>
      <dgm:spPr/>
    </dgm:pt>
    <dgm:pt modelId="{08A84FFF-1CF6-4EBE-8847-961C8A147907}" type="pres">
      <dgm:prSet presAssocID="{AEA49FC2-0031-4191-AC38-A5C5ACE5EA9D}" presName="linNode" presStyleCnt="0"/>
      <dgm:spPr/>
    </dgm:pt>
    <dgm:pt modelId="{9A93B55A-AB2F-4785-A042-91EAEF24F3C7}" type="pres">
      <dgm:prSet presAssocID="{AEA49FC2-0031-4191-AC38-A5C5ACE5EA9D}" presName="parentShp" presStyleLbl="node1" presStyleIdx="0" presStyleCnt="1" custScaleX="95090" custScaleY="87239" custLinFactNeighborX="72571" custLinFactNeighborY="638">
        <dgm:presLayoutVars>
          <dgm:bulletEnabled val="1"/>
        </dgm:presLayoutVars>
      </dgm:prSet>
      <dgm:spPr/>
    </dgm:pt>
    <dgm:pt modelId="{FA6146CC-6F83-4D12-B8AF-6E38C2CFBA47}" type="pres">
      <dgm:prSet presAssocID="{AEA49FC2-0031-4191-AC38-A5C5ACE5EA9D}" presName="childShp" presStyleLbl="bgAccFollowNode1" presStyleIdx="0" presStyleCnt="1" custScaleX="48759" custScaleY="81790" custLinFactNeighborX="31584" custLinFactNeighborY="810">
        <dgm:presLayoutVars>
          <dgm:bulletEnabled val="1"/>
        </dgm:presLayoutVars>
      </dgm:prSet>
      <dgm:spPr/>
    </dgm:pt>
  </dgm:ptLst>
  <dgm:cxnLst>
    <dgm:cxn modelId="{3463188C-5524-4172-ACB6-00D390F6AB7E}" srcId="{8505EB6B-4DAC-49EF-8B9F-BEB601709E1C}" destId="{AEA49FC2-0031-4191-AC38-A5C5ACE5EA9D}" srcOrd="0" destOrd="0" parTransId="{48B9EEAD-9EEF-4BAF-A8CE-BBBD16A85890}" sibTransId="{247454FD-FB9E-43DD-924E-EAACD509C780}"/>
    <dgm:cxn modelId="{25D25CDF-2B36-436D-B427-A756C6A4866A}" type="presOf" srcId="{AEA49FC2-0031-4191-AC38-A5C5ACE5EA9D}" destId="{9A93B55A-AB2F-4785-A042-91EAEF24F3C7}" srcOrd="0" destOrd="0" presId="urn:microsoft.com/office/officeart/2005/8/layout/vList6"/>
    <dgm:cxn modelId="{23F94CE9-B737-4436-A2FE-1CE26985513D}" type="presOf" srcId="{8505EB6B-4DAC-49EF-8B9F-BEB601709E1C}" destId="{A04F89C9-CDFE-4E98-B05C-44BEE976635D}" srcOrd="0" destOrd="0" presId="urn:microsoft.com/office/officeart/2005/8/layout/vList6"/>
    <dgm:cxn modelId="{7656E29F-B55E-4186-835F-6B512A141203}" type="presParOf" srcId="{A04F89C9-CDFE-4E98-B05C-44BEE976635D}" destId="{08A84FFF-1CF6-4EBE-8847-961C8A147907}" srcOrd="0" destOrd="0" presId="urn:microsoft.com/office/officeart/2005/8/layout/vList6"/>
    <dgm:cxn modelId="{DD444186-BA14-4988-A13B-4BB10342E829}" type="presParOf" srcId="{08A84FFF-1CF6-4EBE-8847-961C8A147907}" destId="{9A93B55A-AB2F-4785-A042-91EAEF24F3C7}" srcOrd="0" destOrd="0" presId="urn:microsoft.com/office/officeart/2005/8/layout/vList6"/>
    <dgm:cxn modelId="{42A44E0D-B0A2-42D9-B7C0-4C22BFB91C70}" type="presParOf" srcId="{08A84FFF-1CF6-4EBE-8847-961C8A147907}" destId="{FA6146CC-6F83-4D12-B8AF-6E38C2CFBA47}" srcOrd="1" destOrd="0" presId="urn:microsoft.com/office/officeart/2005/8/layout/vList6"/>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146CC-6F83-4D12-B8AF-6E38C2CFBA47}">
      <dsp:nvSpPr>
        <dsp:cNvPr id="0" name=""/>
        <dsp:cNvSpPr/>
      </dsp:nvSpPr>
      <dsp:spPr>
        <a:xfrm>
          <a:off x="1810873" y="71793"/>
          <a:ext cx="7968344" cy="111794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285750" lvl="1" indent="-285750" algn="l" defTabSz="2444750">
            <a:lnSpc>
              <a:spcPct val="90000"/>
            </a:lnSpc>
            <a:spcBef>
              <a:spcPct val="0"/>
            </a:spcBef>
            <a:spcAft>
              <a:spcPct val="15000"/>
            </a:spcAft>
            <a:buChar char="•"/>
          </a:pPr>
          <a:endParaRPr lang="en-US" sz="5500" kern="1200"/>
        </a:p>
      </dsp:txBody>
      <dsp:txXfrm>
        <a:off x="1810873" y="211536"/>
        <a:ext cx="7549115" cy="838459"/>
      </dsp:txXfrm>
    </dsp:sp>
    <dsp:sp modelId="{9A93B55A-AB2F-4785-A042-91EAEF24F3C7}">
      <dsp:nvSpPr>
        <dsp:cNvPr id="0" name=""/>
        <dsp:cNvSpPr/>
      </dsp:nvSpPr>
      <dsp:spPr>
        <a:xfrm>
          <a:off x="350886" y="0"/>
          <a:ext cx="1361362" cy="12615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Goal</a:t>
          </a:r>
        </a:p>
      </dsp:txBody>
      <dsp:txXfrm>
        <a:off x="412469" y="61583"/>
        <a:ext cx="1238196" cy="1138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F56FC-CCD1-47A8-9E40-8D6B2A73E02D}">
      <dsp:nvSpPr>
        <dsp:cNvPr id="0" name=""/>
        <dsp:cNvSpPr/>
      </dsp:nvSpPr>
      <dsp:spPr>
        <a:xfrm>
          <a:off x="177989" y="824"/>
          <a:ext cx="1894161" cy="9470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Strategize</a:t>
          </a:r>
        </a:p>
      </dsp:txBody>
      <dsp:txXfrm>
        <a:off x="205728" y="28563"/>
        <a:ext cx="1838683" cy="891602"/>
      </dsp:txXfrm>
    </dsp:sp>
    <dsp:sp modelId="{46556DED-68CE-4980-A73F-D2FCA9225868}">
      <dsp:nvSpPr>
        <dsp:cNvPr id="0" name=""/>
        <dsp:cNvSpPr/>
      </dsp:nvSpPr>
      <dsp:spPr>
        <a:xfrm>
          <a:off x="367405" y="947904"/>
          <a:ext cx="189416" cy="710310"/>
        </a:xfrm>
        <a:custGeom>
          <a:avLst/>
          <a:gdLst/>
          <a:ahLst/>
          <a:cxnLst/>
          <a:rect l="0" t="0" r="0" b="0"/>
          <a:pathLst>
            <a:path>
              <a:moveTo>
                <a:pt x="0" y="0"/>
              </a:moveTo>
              <a:lnTo>
                <a:pt x="0" y="710310"/>
              </a:lnTo>
              <a:lnTo>
                <a:pt x="189416" y="71031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E2972-65E8-45E0-A107-889C4F94ADFC}">
      <dsp:nvSpPr>
        <dsp:cNvPr id="0" name=""/>
        <dsp:cNvSpPr/>
      </dsp:nvSpPr>
      <dsp:spPr>
        <a:xfrm>
          <a:off x="556822" y="1184675"/>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What we want to happen</a:t>
          </a:r>
        </a:p>
      </dsp:txBody>
      <dsp:txXfrm>
        <a:off x="584561" y="1212414"/>
        <a:ext cx="1459851" cy="891602"/>
      </dsp:txXfrm>
    </dsp:sp>
    <dsp:sp modelId="{E21AF825-488B-420B-9223-7521B7B41B4C}">
      <dsp:nvSpPr>
        <dsp:cNvPr id="0" name=""/>
        <dsp:cNvSpPr/>
      </dsp:nvSpPr>
      <dsp:spPr>
        <a:xfrm>
          <a:off x="367405" y="947904"/>
          <a:ext cx="189416" cy="1894161"/>
        </a:xfrm>
        <a:custGeom>
          <a:avLst/>
          <a:gdLst/>
          <a:ahLst/>
          <a:cxnLst/>
          <a:rect l="0" t="0" r="0" b="0"/>
          <a:pathLst>
            <a:path>
              <a:moveTo>
                <a:pt x="0" y="0"/>
              </a:moveTo>
              <a:lnTo>
                <a:pt x="0" y="1894161"/>
              </a:lnTo>
              <a:lnTo>
                <a:pt x="189416" y="189416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59935-A820-4A4A-A9DB-81A0ED7E3B6E}">
      <dsp:nvSpPr>
        <dsp:cNvPr id="0" name=""/>
        <dsp:cNvSpPr/>
      </dsp:nvSpPr>
      <dsp:spPr>
        <a:xfrm>
          <a:off x="556822" y="2368526"/>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Who can make it happen</a:t>
          </a:r>
        </a:p>
      </dsp:txBody>
      <dsp:txXfrm>
        <a:off x="584561" y="2396265"/>
        <a:ext cx="1459851" cy="891602"/>
      </dsp:txXfrm>
    </dsp:sp>
    <dsp:sp modelId="{3B9BD1CC-7F8A-464F-92CA-638F77AA8768}">
      <dsp:nvSpPr>
        <dsp:cNvPr id="0" name=""/>
        <dsp:cNvSpPr/>
      </dsp:nvSpPr>
      <dsp:spPr>
        <a:xfrm>
          <a:off x="367405" y="947904"/>
          <a:ext cx="189416" cy="3078012"/>
        </a:xfrm>
        <a:custGeom>
          <a:avLst/>
          <a:gdLst/>
          <a:ahLst/>
          <a:cxnLst/>
          <a:rect l="0" t="0" r="0" b="0"/>
          <a:pathLst>
            <a:path>
              <a:moveTo>
                <a:pt x="0" y="0"/>
              </a:moveTo>
              <a:lnTo>
                <a:pt x="0" y="3078012"/>
              </a:lnTo>
              <a:lnTo>
                <a:pt x="189416" y="30780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38CA2-7A44-49BC-A546-5EC49E1B7C5B}">
      <dsp:nvSpPr>
        <dsp:cNvPr id="0" name=""/>
        <dsp:cNvSpPr/>
      </dsp:nvSpPr>
      <dsp:spPr>
        <a:xfrm>
          <a:off x="556822" y="3552377"/>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How to measure results</a:t>
          </a:r>
        </a:p>
      </dsp:txBody>
      <dsp:txXfrm>
        <a:off x="584561" y="3580116"/>
        <a:ext cx="1459851" cy="891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F56FC-CCD1-47A8-9E40-8D6B2A73E02D}">
      <dsp:nvSpPr>
        <dsp:cNvPr id="0" name=""/>
        <dsp:cNvSpPr/>
      </dsp:nvSpPr>
      <dsp:spPr>
        <a:xfrm>
          <a:off x="177989" y="824"/>
          <a:ext cx="1894161" cy="9470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t>Experiment</a:t>
          </a:r>
        </a:p>
      </dsp:txBody>
      <dsp:txXfrm>
        <a:off x="205728" y="28563"/>
        <a:ext cx="1838683" cy="891602"/>
      </dsp:txXfrm>
    </dsp:sp>
    <dsp:sp modelId="{46556DED-68CE-4980-A73F-D2FCA9225868}">
      <dsp:nvSpPr>
        <dsp:cNvPr id="0" name=""/>
        <dsp:cNvSpPr/>
      </dsp:nvSpPr>
      <dsp:spPr>
        <a:xfrm>
          <a:off x="367405" y="947904"/>
          <a:ext cx="189416" cy="710310"/>
        </a:xfrm>
        <a:custGeom>
          <a:avLst/>
          <a:gdLst/>
          <a:ahLst/>
          <a:cxnLst/>
          <a:rect l="0" t="0" r="0" b="0"/>
          <a:pathLst>
            <a:path>
              <a:moveTo>
                <a:pt x="0" y="0"/>
              </a:moveTo>
              <a:lnTo>
                <a:pt x="0" y="710310"/>
              </a:lnTo>
              <a:lnTo>
                <a:pt x="189416" y="71031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E2972-65E8-45E0-A107-889C4F94ADFC}">
      <dsp:nvSpPr>
        <dsp:cNvPr id="0" name=""/>
        <dsp:cNvSpPr/>
      </dsp:nvSpPr>
      <dsp:spPr>
        <a:xfrm>
          <a:off x="556822" y="1184675"/>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u="sng" kern="1200"/>
            <a:t>Fail</a:t>
          </a:r>
        </a:p>
        <a:p>
          <a:pPr marL="0" lvl="0" indent="0" algn="ctr" defTabSz="711200">
            <a:lnSpc>
              <a:spcPct val="90000"/>
            </a:lnSpc>
            <a:spcBef>
              <a:spcPct val="0"/>
            </a:spcBef>
            <a:spcAft>
              <a:spcPct val="35000"/>
            </a:spcAft>
            <a:buNone/>
          </a:pPr>
          <a:r>
            <a:rPr lang="en-US" sz="1600" kern="1200"/>
            <a:t>Learn</a:t>
          </a:r>
        </a:p>
        <a:p>
          <a:pPr marL="0" lvl="0" indent="0" algn="ctr" defTabSz="711200">
            <a:lnSpc>
              <a:spcPct val="90000"/>
            </a:lnSpc>
            <a:spcBef>
              <a:spcPct val="0"/>
            </a:spcBef>
            <a:spcAft>
              <a:spcPct val="35000"/>
            </a:spcAft>
            <a:buNone/>
          </a:pPr>
          <a:r>
            <a:rPr lang="en-US" sz="1600" kern="1200"/>
            <a:t>Change</a:t>
          </a:r>
        </a:p>
      </dsp:txBody>
      <dsp:txXfrm>
        <a:off x="584561" y="1212414"/>
        <a:ext cx="1459851" cy="891602"/>
      </dsp:txXfrm>
    </dsp:sp>
    <dsp:sp modelId="{E21AF825-488B-420B-9223-7521B7B41B4C}">
      <dsp:nvSpPr>
        <dsp:cNvPr id="0" name=""/>
        <dsp:cNvSpPr/>
      </dsp:nvSpPr>
      <dsp:spPr>
        <a:xfrm>
          <a:off x="367405" y="947904"/>
          <a:ext cx="189416" cy="1894161"/>
        </a:xfrm>
        <a:custGeom>
          <a:avLst/>
          <a:gdLst/>
          <a:ahLst/>
          <a:cxnLst/>
          <a:rect l="0" t="0" r="0" b="0"/>
          <a:pathLst>
            <a:path>
              <a:moveTo>
                <a:pt x="0" y="0"/>
              </a:moveTo>
              <a:lnTo>
                <a:pt x="0" y="1894161"/>
              </a:lnTo>
              <a:lnTo>
                <a:pt x="189416" y="189416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59935-A820-4A4A-A9DB-81A0ED7E3B6E}">
      <dsp:nvSpPr>
        <dsp:cNvPr id="0" name=""/>
        <dsp:cNvSpPr/>
      </dsp:nvSpPr>
      <dsp:spPr>
        <a:xfrm>
          <a:off x="556822" y="2368526"/>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u="sng" kern="1200"/>
            <a:t>Succeed</a:t>
          </a:r>
        </a:p>
        <a:p>
          <a:pPr marL="0" lvl="0" indent="0" algn="ctr" defTabSz="711200">
            <a:lnSpc>
              <a:spcPct val="90000"/>
            </a:lnSpc>
            <a:spcBef>
              <a:spcPct val="0"/>
            </a:spcBef>
            <a:spcAft>
              <a:spcPct val="35000"/>
            </a:spcAft>
            <a:buFont typeface="Arial" panose="020B0604020202020204" pitchFamily="34" charset="0"/>
            <a:buNone/>
          </a:pPr>
          <a:r>
            <a:rPr lang="en-US" sz="1600" kern="1200"/>
            <a:t>Document</a:t>
          </a:r>
        </a:p>
        <a:p>
          <a:pPr marL="0" lvl="0" indent="0" algn="ctr" defTabSz="711200">
            <a:lnSpc>
              <a:spcPct val="90000"/>
            </a:lnSpc>
            <a:spcBef>
              <a:spcPct val="0"/>
            </a:spcBef>
            <a:spcAft>
              <a:spcPct val="35000"/>
            </a:spcAft>
            <a:buFont typeface="Arial" panose="020B0604020202020204" pitchFamily="34" charset="0"/>
            <a:buNone/>
          </a:pPr>
          <a:r>
            <a:rPr lang="en-US" sz="1600" kern="1200"/>
            <a:t>Do it again</a:t>
          </a:r>
        </a:p>
      </dsp:txBody>
      <dsp:txXfrm>
        <a:off x="584561" y="2396265"/>
        <a:ext cx="1459851" cy="891602"/>
      </dsp:txXfrm>
    </dsp:sp>
    <dsp:sp modelId="{3B9BD1CC-7F8A-464F-92CA-638F77AA8768}">
      <dsp:nvSpPr>
        <dsp:cNvPr id="0" name=""/>
        <dsp:cNvSpPr/>
      </dsp:nvSpPr>
      <dsp:spPr>
        <a:xfrm>
          <a:off x="367405" y="947904"/>
          <a:ext cx="189416" cy="3078012"/>
        </a:xfrm>
        <a:custGeom>
          <a:avLst/>
          <a:gdLst/>
          <a:ahLst/>
          <a:cxnLst/>
          <a:rect l="0" t="0" r="0" b="0"/>
          <a:pathLst>
            <a:path>
              <a:moveTo>
                <a:pt x="0" y="0"/>
              </a:moveTo>
              <a:lnTo>
                <a:pt x="0" y="3078012"/>
              </a:lnTo>
              <a:lnTo>
                <a:pt x="189416" y="30780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38CA2-7A44-49BC-A546-5EC49E1B7C5B}">
      <dsp:nvSpPr>
        <dsp:cNvPr id="0" name=""/>
        <dsp:cNvSpPr/>
      </dsp:nvSpPr>
      <dsp:spPr>
        <a:xfrm>
          <a:off x="556822" y="3552377"/>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Keep iterating</a:t>
          </a:r>
        </a:p>
      </dsp:txBody>
      <dsp:txXfrm>
        <a:off x="584561" y="3580116"/>
        <a:ext cx="1459851" cy="891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F56FC-CCD1-47A8-9E40-8D6B2A73E02D}">
      <dsp:nvSpPr>
        <dsp:cNvPr id="0" name=""/>
        <dsp:cNvSpPr/>
      </dsp:nvSpPr>
      <dsp:spPr>
        <a:xfrm>
          <a:off x="177989" y="824"/>
          <a:ext cx="1894161" cy="9470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t>Make a plan</a:t>
          </a:r>
        </a:p>
      </dsp:txBody>
      <dsp:txXfrm>
        <a:off x="205728" y="28563"/>
        <a:ext cx="1838683" cy="891602"/>
      </dsp:txXfrm>
    </dsp:sp>
    <dsp:sp modelId="{46556DED-68CE-4980-A73F-D2FCA9225868}">
      <dsp:nvSpPr>
        <dsp:cNvPr id="0" name=""/>
        <dsp:cNvSpPr/>
      </dsp:nvSpPr>
      <dsp:spPr>
        <a:xfrm>
          <a:off x="367405" y="947904"/>
          <a:ext cx="189416" cy="710310"/>
        </a:xfrm>
        <a:custGeom>
          <a:avLst/>
          <a:gdLst/>
          <a:ahLst/>
          <a:cxnLst/>
          <a:rect l="0" t="0" r="0" b="0"/>
          <a:pathLst>
            <a:path>
              <a:moveTo>
                <a:pt x="0" y="0"/>
              </a:moveTo>
              <a:lnTo>
                <a:pt x="0" y="710310"/>
              </a:lnTo>
              <a:lnTo>
                <a:pt x="189416" y="71031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E2972-65E8-45E0-A107-889C4F94ADFC}">
      <dsp:nvSpPr>
        <dsp:cNvPr id="0" name=""/>
        <dsp:cNvSpPr/>
      </dsp:nvSpPr>
      <dsp:spPr>
        <a:xfrm>
          <a:off x="556822" y="1184675"/>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SMARTIE goals</a:t>
          </a:r>
        </a:p>
      </dsp:txBody>
      <dsp:txXfrm>
        <a:off x="584561" y="1212414"/>
        <a:ext cx="1459851" cy="891602"/>
      </dsp:txXfrm>
    </dsp:sp>
    <dsp:sp modelId="{E21AF825-488B-420B-9223-7521B7B41B4C}">
      <dsp:nvSpPr>
        <dsp:cNvPr id="0" name=""/>
        <dsp:cNvSpPr/>
      </dsp:nvSpPr>
      <dsp:spPr>
        <a:xfrm>
          <a:off x="367405" y="947904"/>
          <a:ext cx="189416" cy="1894161"/>
        </a:xfrm>
        <a:custGeom>
          <a:avLst/>
          <a:gdLst/>
          <a:ahLst/>
          <a:cxnLst/>
          <a:rect l="0" t="0" r="0" b="0"/>
          <a:pathLst>
            <a:path>
              <a:moveTo>
                <a:pt x="0" y="0"/>
              </a:moveTo>
              <a:lnTo>
                <a:pt x="0" y="1894161"/>
              </a:lnTo>
              <a:lnTo>
                <a:pt x="189416" y="189416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59935-A820-4A4A-A9DB-81A0ED7E3B6E}">
      <dsp:nvSpPr>
        <dsp:cNvPr id="0" name=""/>
        <dsp:cNvSpPr/>
      </dsp:nvSpPr>
      <dsp:spPr>
        <a:xfrm>
          <a:off x="556822" y="2368526"/>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Target our audiences</a:t>
          </a:r>
        </a:p>
      </dsp:txBody>
      <dsp:txXfrm>
        <a:off x="584561" y="2396265"/>
        <a:ext cx="1459851" cy="891602"/>
      </dsp:txXfrm>
    </dsp:sp>
    <dsp:sp modelId="{3B9BD1CC-7F8A-464F-92CA-638F77AA8768}">
      <dsp:nvSpPr>
        <dsp:cNvPr id="0" name=""/>
        <dsp:cNvSpPr/>
      </dsp:nvSpPr>
      <dsp:spPr>
        <a:xfrm>
          <a:off x="367405" y="947904"/>
          <a:ext cx="189416" cy="3078012"/>
        </a:xfrm>
        <a:custGeom>
          <a:avLst/>
          <a:gdLst/>
          <a:ahLst/>
          <a:cxnLst/>
          <a:rect l="0" t="0" r="0" b="0"/>
          <a:pathLst>
            <a:path>
              <a:moveTo>
                <a:pt x="0" y="0"/>
              </a:moveTo>
              <a:lnTo>
                <a:pt x="0" y="3078012"/>
              </a:lnTo>
              <a:lnTo>
                <a:pt x="189416" y="307801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38CA2-7A44-49BC-A546-5EC49E1B7C5B}">
      <dsp:nvSpPr>
        <dsp:cNvPr id="0" name=""/>
        <dsp:cNvSpPr/>
      </dsp:nvSpPr>
      <dsp:spPr>
        <a:xfrm>
          <a:off x="556822" y="3552377"/>
          <a:ext cx="1515329" cy="9470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Plan to track results, quant and qual</a:t>
          </a:r>
        </a:p>
      </dsp:txBody>
      <dsp:txXfrm>
        <a:off x="584561" y="3580116"/>
        <a:ext cx="1459851" cy="8916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146CC-6F83-4D12-B8AF-6E38C2CFBA47}">
      <dsp:nvSpPr>
        <dsp:cNvPr id="0" name=""/>
        <dsp:cNvSpPr/>
      </dsp:nvSpPr>
      <dsp:spPr>
        <a:xfrm>
          <a:off x="2325287" y="139302"/>
          <a:ext cx="1014969" cy="1149122"/>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3B55A-AB2F-4785-A042-91EAEF24F3C7}">
      <dsp:nvSpPr>
        <dsp:cNvPr id="0" name=""/>
        <dsp:cNvSpPr/>
      </dsp:nvSpPr>
      <dsp:spPr>
        <a:xfrm>
          <a:off x="2078027" y="98607"/>
          <a:ext cx="1319598" cy="12256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Success</a:t>
          </a:r>
        </a:p>
      </dsp:txBody>
      <dsp:txXfrm>
        <a:off x="2137860" y="158440"/>
        <a:ext cx="1199932" cy="110601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87F96-7E5C-40AE-9F1F-C8C54FBCFEF3}" type="slidenum">
              <a:rPr lang="en-US" smtClean="0"/>
              <a:t>‹#›</a:t>
            </a:fld>
            <a:endParaRPr lang="en-US"/>
          </a:p>
        </p:txBody>
      </p:sp>
    </p:spTree>
    <p:extLst>
      <p:ext uri="{BB962C8B-B14F-4D97-AF65-F5344CB8AC3E}">
        <p14:creationId xmlns:p14="http://schemas.microsoft.com/office/powerpoint/2010/main" val="38967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B2B5C-D333-4A53-B8D1-DF239B61BED9}"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911D7-935C-465E-8395-1DA3102AFE20}" type="slidenum">
              <a:rPr lang="en-US" smtClean="0"/>
              <a:t>‹#›</a:t>
            </a:fld>
            <a:endParaRPr lang="en-US"/>
          </a:p>
        </p:txBody>
      </p:sp>
    </p:spTree>
    <p:extLst>
      <p:ext uri="{BB962C8B-B14F-4D97-AF65-F5344CB8AC3E}">
        <p14:creationId xmlns:p14="http://schemas.microsoft.com/office/powerpoint/2010/main" val="148291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Who I am, my background, how I came to this work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0234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65557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3692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And as you saw with the 15 Days campaign, adding those folks through FB lead ads add engaged folks</a:t>
            </a:r>
            <a:endParaRPr/>
          </a:p>
        </p:txBody>
      </p:sp>
    </p:spTree>
    <p:extLst>
      <p:ext uri="{BB962C8B-B14F-4D97-AF65-F5344CB8AC3E}">
        <p14:creationId xmlns:p14="http://schemas.microsoft.com/office/powerpoint/2010/main" val="78324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We had about 400 signatures at the beginning of last week, and we needed to send it as things sped up. Urgent call to text list got it to 700 by the end of the day – and we were able to do that because of the time we spent building an engaged list last year</a:t>
            </a:r>
            <a:endParaRPr/>
          </a:p>
        </p:txBody>
      </p:sp>
    </p:spTree>
    <p:extLst>
      <p:ext uri="{BB962C8B-B14F-4D97-AF65-F5344CB8AC3E}">
        <p14:creationId xmlns:p14="http://schemas.microsoft.com/office/powerpoint/2010/main" val="252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questions?</a:t>
            </a:r>
          </a:p>
        </p:txBody>
      </p:sp>
      <p:sp>
        <p:nvSpPr>
          <p:cNvPr id="4" name="Slide Number Placeholder 3"/>
          <p:cNvSpPr>
            <a:spLocks noGrp="1"/>
          </p:cNvSpPr>
          <p:nvPr>
            <p:ph type="sldNum" sz="quarter" idx="5"/>
          </p:nvPr>
        </p:nvSpPr>
        <p:spPr/>
        <p:txBody>
          <a:bodyPr/>
          <a:lstStyle/>
          <a:p>
            <a:fld id="{1EA911D7-935C-465E-8395-1DA3102AFE20}" type="slidenum">
              <a:rPr lang="en-US" smtClean="0"/>
              <a:t>16</a:t>
            </a:fld>
            <a:endParaRPr lang="en-US"/>
          </a:p>
        </p:txBody>
      </p:sp>
    </p:spTree>
    <p:extLst>
      <p:ext uri="{BB962C8B-B14F-4D97-AF65-F5344CB8AC3E}">
        <p14:creationId xmlns:p14="http://schemas.microsoft.com/office/powerpoint/2010/main" val="30681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What</a:t>
            </a:r>
            <a:r>
              <a:rPr lang="en-US" baseline="0"/>
              <a:t> year or years does this cover?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615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We did this in the 15 days leading up to the beginning of the session</a:t>
            </a:r>
            <a:endParaRPr/>
          </a:p>
        </p:txBody>
      </p:sp>
    </p:spTree>
    <p:extLst>
      <p:ext uri="{BB962C8B-B14F-4D97-AF65-F5344CB8AC3E}">
        <p14:creationId xmlns:p14="http://schemas.microsoft.com/office/powerpoint/2010/main" val="404929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170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8991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8290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7602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8553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B059191-31F2-407B-966A-CD0D3D212598}" type="datetime1">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800"/>
            </a:lvl1pPr>
          </a:lstStyle>
          <a:p>
            <a:fld id="{B59A7260-1AA6-4E15-9258-A2103317EE1F}"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1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07AC3-CE0E-4758-8F9B-6D575D8011DE}" type="datetime1">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0BE6B-A5F8-4C7B-B43B-D251F7C24130}" type="slidenum">
              <a:rPr lang="en-US" smtClean="0"/>
              <a:t>‹#›</a:t>
            </a:fld>
            <a:endParaRPr lang="en-US"/>
          </a:p>
        </p:txBody>
      </p:sp>
    </p:spTree>
    <p:extLst>
      <p:ext uri="{BB962C8B-B14F-4D97-AF65-F5344CB8AC3E}">
        <p14:creationId xmlns:p14="http://schemas.microsoft.com/office/powerpoint/2010/main" val="231393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BFA66-F873-4AE6-B47F-E9516F7A7277}" type="datetime1">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0BE6B-A5F8-4C7B-B43B-D251F7C24130}" type="slidenum">
              <a:rPr lang="en-US" smtClean="0"/>
              <a:t>‹#›</a:t>
            </a:fld>
            <a:endParaRPr lang="en-US"/>
          </a:p>
        </p:txBody>
      </p:sp>
    </p:spTree>
    <p:extLst>
      <p:ext uri="{BB962C8B-B14F-4D97-AF65-F5344CB8AC3E}">
        <p14:creationId xmlns:p14="http://schemas.microsoft.com/office/powerpoint/2010/main" val="153864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6">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A0A5C-89F8-4495-B9CE-44ABB64747F2}" type="datetime1">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0BE6B-A5F8-4C7B-B43B-D251F7C24130}" type="slidenum">
              <a:rPr lang="en-US" smtClean="0"/>
              <a:t>‹#›</a:t>
            </a:fld>
            <a:endParaRPr lang="en-US"/>
          </a:p>
        </p:txBody>
      </p:sp>
      <p:pic>
        <p:nvPicPr>
          <p:cNvPr id="7" name="Picture 6"/>
          <p:cNvPicPr>
            <a:picLocks noChangeAspect="1"/>
          </p:cNvPicPr>
          <p:nvPr userDrawn="1"/>
        </p:nvPicPr>
        <p:blipFill>
          <a:blip r:embed="rId2"/>
          <a:stretch>
            <a:fillRect/>
          </a:stretch>
        </p:blipFill>
        <p:spPr>
          <a:xfrm>
            <a:off x="9820540" y="5613040"/>
            <a:ext cx="1335140" cy="512108"/>
          </a:xfrm>
          <a:prstGeom prst="rect">
            <a:avLst/>
          </a:prstGeom>
        </p:spPr>
      </p:pic>
    </p:spTree>
    <p:extLst>
      <p:ext uri="{BB962C8B-B14F-4D97-AF65-F5344CB8AC3E}">
        <p14:creationId xmlns:p14="http://schemas.microsoft.com/office/powerpoint/2010/main" val="340049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accent6">
                    <a:lumMod val="50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92E5BF-1E9B-44F7-AE97-818445E1BA34}" type="datetime1">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0BE6B-A5F8-4C7B-B43B-D251F7C2413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91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accent6">
                    <a:lumMod val="50000"/>
                  </a:schemeClr>
                </a:solidFill>
              </a:defRPr>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1EB9B7-B9F9-44C6-9FAB-887D7E3922F2}" type="datetime1">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0BE6B-A5F8-4C7B-B43B-D251F7C24130}" type="slidenum">
              <a:rPr lang="en-US" smtClean="0"/>
              <a:t>‹#›</a:t>
            </a:fld>
            <a:endParaRPr lang="en-US"/>
          </a:p>
        </p:txBody>
      </p:sp>
    </p:spTree>
    <p:extLst>
      <p:ext uri="{BB962C8B-B14F-4D97-AF65-F5344CB8AC3E}">
        <p14:creationId xmlns:p14="http://schemas.microsoft.com/office/powerpoint/2010/main" val="164682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accent6">
                    <a:lumMod val="50000"/>
                  </a:schemeClr>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12D322-E342-4C9B-A007-60AE09BD4C48}" type="datetime1">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A0BE6B-A5F8-4C7B-B43B-D251F7C24130}" type="slidenum">
              <a:rPr lang="en-US" smtClean="0"/>
              <a:t>‹#›</a:t>
            </a:fld>
            <a:endParaRPr lang="en-US"/>
          </a:p>
        </p:txBody>
      </p:sp>
    </p:spTree>
    <p:extLst>
      <p:ext uri="{BB962C8B-B14F-4D97-AF65-F5344CB8AC3E}">
        <p14:creationId xmlns:p14="http://schemas.microsoft.com/office/powerpoint/2010/main" val="100076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88967" y="136973"/>
            <a:ext cx="10058400" cy="1450757"/>
          </a:xfrm>
        </p:spPr>
        <p:txBody>
          <a:bodyPr/>
          <a:lstStyle>
            <a:lvl1pPr>
              <a:defRPr>
                <a:solidFill>
                  <a:schemeClr val="accent6">
                    <a:lumMod val="5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2E2234C2-F1E9-462B-A48B-8025CA662E63}" type="datetime1">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A0BE6B-A5F8-4C7B-B43B-D251F7C24130}" type="slidenum">
              <a:rPr lang="en-US" smtClean="0"/>
              <a:t>‹#›</a:t>
            </a:fld>
            <a:endParaRPr lang="en-US"/>
          </a:p>
        </p:txBody>
      </p:sp>
      <p:pic>
        <p:nvPicPr>
          <p:cNvPr id="6" name="Picture 5"/>
          <p:cNvPicPr>
            <a:picLocks noChangeAspect="1"/>
          </p:cNvPicPr>
          <p:nvPr userDrawn="1"/>
        </p:nvPicPr>
        <p:blipFill>
          <a:blip r:embed="rId2"/>
          <a:stretch>
            <a:fillRect/>
          </a:stretch>
        </p:blipFill>
        <p:spPr>
          <a:xfrm>
            <a:off x="9820540" y="5699454"/>
            <a:ext cx="1335140" cy="512108"/>
          </a:xfrm>
          <a:prstGeom prst="rect">
            <a:avLst/>
          </a:prstGeom>
        </p:spPr>
      </p:pic>
    </p:spTree>
    <p:extLst>
      <p:ext uri="{BB962C8B-B14F-4D97-AF65-F5344CB8AC3E}">
        <p14:creationId xmlns:p14="http://schemas.microsoft.com/office/powerpoint/2010/main" val="326581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C2CF1CC-78B1-4C7D-86BC-9E82C9B5185F}" type="datetime1">
              <a:rPr lang="en-US" smtClean="0"/>
              <a:t>3/11/2021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FA0BE6B-A5F8-4C7B-B43B-D251F7C24130}" type="slidenum">
              <a:rPr lang="en-US" smtClean="0"/>
              <a:t>‹#›</a:t>
            </a:fld>
            <a:endParaRPr lang="en-US"/>
          </a:p>
        </p:txBody>
      </p:sp>
      <p:pic>
        <p:nvPicPr>
          <p:cNvPr id="2" name="Picture 1"/>
          <p:cNvPicPr>
            <a:picLocks noChangeAspect="1"/>
          </p:cNvPicPr>
          <p:nvPr userDrawn="1"/>
        </p:nvPicPr>
        <p:blipFill>
          <a:blip r:embed="rId2"/>
          <a:stretch>
            <a:fillRect/>
          </a:stretch>
        </p:blipFill>
        <p:spPr>
          <a:xfrm>
            <a:off x="9877343" y="5536662"/>
            <a:ext cx="1335140" cy="512108"/>
          </a:xfrm>
          <a:prstGeom prst="rect">
            <a:avLst/>
          </a:prstGeom>
        </p:spPr>
      </p:pic>
    </p:spTree>
    <p:extLst>
      <p:ext uri="{BB962C8B-B14F-4D97-AF65-F5344CB8AC3E}">
        <p14:creationId xmlns:p14="http://schemas.microsoft.com/office/powerpoint/2010/main" val="325622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54FCD81-38F1-4819-BC03-674D24538769}" type="datetime1">
              <a:rPr lang="en-US" smtClean="0"/>
              <a:t>3/11/2021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A0BE6B-A5F8-4C7B-B43B-D251F7C24130}" type="slidenum">
              <a:rPr lang="en-US" smtClean="0"/>
              <a:t>‹#›</a:t>
            </a:fld>
            <a:endParaRPr lang="en-US"/>
          </a:p>
        </p:txBody>
      </p:sp>
    </p:spTree>
    <p:extLst>
      <p:ext uri="{BB962C8B-B14F-4D97-AF65-F5344CB8AC3E}">
        <p14:creationId xmlns:p14="http://schemas.microsoft.com/office/powerpoint/2010/main" val="412806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AFAE40-91C2-403D-B8E1-A86B36CA733E}" type="datetime1">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0BE6B-A5F8-4C7B-B43B-D251F7C24130}" type="slidenum">
              <a:rPr lang="en-US" smtClean="0"/>
              <a:t>‹#›</a:t>
            </a:fld>
            <a:endParaRPr lang="en-US"/>
          </a:p>
        </p:txBody>
      </p:sp>
    </p:spTree>
    <p:extLst>
      <p:ext uri="{BB962C8B-B14F-4D97-AF65-F5344CB8AC3E}">
        <p14:creationId xmlns:p14="http://schemas.microsoft.com/office/powerpoint/2010/main" val="408875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67314"/>
            <a:ext cx="12192000" cy="4982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5BB00EE-24DD-4823-B400-44DE72436C5B}" type="datetime1">
              <a:rPr lang="en-US" smtClean="0"/>
              <a:t>3/11/2021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400">
                <a:solidFill>
                  <a:srgbClr val="FFFFFF"/>
                </a:solidFill>
              </a:defRPr>
            </a:lvl1pPr>
          </a:lstStyle>
          <a:p>
            <a:fld id="{CFA0BE6B-A5F8-4C7B-B43B-D251F7C24130}" type="slidenum">
              <a:rPr lang="en-US" smtClean="0"/>
              <a:pPr/>
              <a:t>‹#›</a:t>
            </a:fld>
            <a:endParaRPr lang="en-US"/>
          </a:p>
        </p:txBody>
      </p:sp>
    </p:spTree>
    <p:extLst>
      <p:ext uri="{BB962C8B-B14F-4D97-AF65-F5344CB8AC3E}">
        <p14:creationId xmlns:p14="http://schemas.microsoft.com/office/powerpoint/2010/main" val="273563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mel@ncjustice.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a:solidFill>
                  <a:srgbClr val="002060"/>
                </a:solidFill>
                <a:latin typeface="Arial Black" panose="020B0A04020102020204" pitchFamily="34" charset="0"/>
              </a:rPr>
              <a:t>Digital tools </a:t>
            </a:r>
            <a:br>
              <a:rPr lang="en-US" sz="5400">
                <a:solidFill>
                  <a:srgbClr val="002060"/>
                </a:solidFill>
                <a:latin typeface="Arial Black" panose="020B0A04020102020204" pitchFamily="34" charset="0"/>
              </a:rPr>
            </a:br>
            <a:r>
              <a:rPr lang="en-US" sz="5400">
                <a:solidFill>
                  <a:srgbClr val="002060"/>
                </a:solidFill>
                <a:latin typeface="Arial Black" panose="020B0A04020102020204" pitchFamily="34" charset="0"/>
              </a:rPr>
              <a:t>to mobilize on policy</a:t>
            </a:r>
          </a:p>
        </p:txBody>
      </p:sp>
      <p:sp>
        <p:nvSpPr>
          <p:cNvPr id="3" name="Subtitle 2"/>
          <p:cNvSpPr>
            <a:spLocks noGrp="1"/>
          </p:cNvSpPr>
          <p:nvPr>
            <p:ph type="subTitle" idx="1"/>
          </p:nvPr>
        </p:nvSpPr>
        <p:spPr/>
        <p:txBody>
          <a:bodyPr/>
          <a:lstStyle/>
          <a:p>
            <a:r>
              <a:rPr lang="en-US"/>
              <a:t>Discussion on BTC communications</a:t>
            </a:r>
          </a:p>
          <a:p>
            <a:endParaRPr lang="en-US"/>
          </a:p>
        </p:txBody>
      </p:sp>
      <p:pic>
        <p:nvPicPr>
          <p:cNvPr id="4" name="Picture 3"/>
          <p:cNvPicPr>
            <a:picLocks noChangeAspect="1"/>
          </p:cNvPicPr>
          <p:nvPr/>
        </p:nvPicPr>
        <p:blipFill>
          <a:blip r:embed="rId2"/>
          <a:stretch>
            <a:fillRect/>
          </a:stretch>
        </p:blipFill>
        <p:spPr>
          <a:xfrm>
            <a:off x="9820540" y="5598620"/>
            <a:ext cx="1335140" cy="512108"/>
          </a:xfrm>
          <a:prstGeom prst="rect">
            <a:avLst/>
          </a:prstGeom>
        </p:spPr>
      </p:pic>
    </p:spTree>
    <p:extLst>
      <p:ext uri="{BB962C8B-B14F-4D97-AF65-F5344CB8AC3E}">
        <p14:creationId xmlns:p14="http://schemas.microsoft.com/office/powerpoint/2010/main" val="294329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87741" y="-356616"/>
            <a:ext cx="3659246" cy="3673302"/>
          </a:xfrm>
          <a:prstGeom prst="rect">
            <a:avLst/>
          </a:prstGeom>
        </p:spPr>
        <p:txBody>
          <a:bodyPr vert="horz" lIns="91440" tIns="45720" rIns="91440" bIns="45720" rtlCol="0" anchor="b">
            <a:normAutofit/>
          </a:bodyPr>
          <a:lstStyle/>
          <a:p>
            <a:pPr marL="212090"/>
            <a:r>
              <a:rPr lang="en-US" sz="4100">
                <a:solidFill>
                  <a:srgbClr val="FFFFFF"/>
                </a:solidFill>
              </a:rPr>
              <a:t>Digital ad buys in Triangle and Charlotte Business Journals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7F3A6CBE-CE7D-4CBC-819E-6961565EC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50" y="365778"/>
            <a:ext cx="6660995" cy="4163122"/>
          </a:xfrm>
          <a:prstGeom prst="rect">
            <a:avLst/>
          </a:prstGeom>
          <a:effectLst>
            <a:outerShdw blurRad="50800" dir="16200000" algn="ctr" rotWithShape="0">
              <a:srgbClr val="000000">
                <a:alpha val="40000"/>
              </a:srgbClr>
            </a:outerShdw>
          </a:effectLst>
        </p:spPr>
      </p:pic>
      <p:pic>
        <p:nvPicPr>
          <p:cNvPr id="12" name="Picture 11">
            <a:extLst>
              <a:ext uri="{FF2B5EF4-FFF2-40B4-BE49-F238E27FC236}">
                <a16:creationId xmlns:a16="http://schemas.microsoft.com/office/drawing/2014/main" id="{6860D25C-A47B-4148-963A-7266CE190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107" y="1989911"/>
            <a:ext cx="5532183" cy="3457615"/>
          </a:xfrm>
          <a:prstGeom prst="rect">
            <a:avLst/>
          </a:prstGeom>
          <a:effectLst>
            <a:outerShdw blurRad="50800" dir="16200000" algn="ctr" rotWithShape="0">
              <a:srgbClr val="000000">
                <a:alpha val="40000"/>
              </a:srgbClr>
            </a:outerShdw>
          </a:effectLst>
        </p:spPr>
      </p:pic>
      <p:pic>
        <p:nvPicPr>
          <p:cNvPr id="13" name="Picture 12">
            <a:extLst>
              <a:ext uri="{FF2B5EF4-FFF2-40B4-BE49-F238E27FC236}">
                <a16:creationId xmlns:a16="http://schemas.microsoft.com/office/drawing/2014/main" id="{A6748418-0D1A-4F00-98DA-A965675E178C}"/>
              </a:ext>
            </a:extLst>
          </p:cNvPr>
          <p:cNvPicPr>
            <a:picLocks noChangeAspect="1"/>
          </p:cNvPicPr>
          <p:nvPr/>
        </p:nvPicPr>
        <p:blipFill rotWithShape="1">
          <a:blip r:embed="rId5">
            <a:extLst>
              <a:ext uri="{28A0092B-C50C-407E-A947-70E740481C1C}">
                <a14:useLocalDpi xmlns:a14="http://schemas.microsoft.com/office/drawing/2010/main" val="0"/>
              </a:ext>
            </a:extLst>
          </a:blip>
          <a:srcRect b="86733"/>
          <a:stretch/>
        </p:blipFill>
        <p:spPr>
          <a:xfrm>
            <a:off x="318098" y="3811357"/>
            <a:ext cx="5371361" cy="2792643"/>
          </a:xfrm>
          <a:prstGeom prst="rect">
            <a:avLst/>
          </a:prstGeom>
          <a:effectLst>
            <a:outerShdw blurRad="50800" dir="16200000" algn="ctr" rotWithShape="0">
              <a:srgbClr val="000000">
                <a:alpha val="40000"/>
              </a:srgbClr>
            </a:outerShdw>
          </a:effectLst>
        </p:spPr>
      </p:pic>
      <p:sp>
        <p:nvSpPr>
          <p:cNvPr id="15" name="TextBox 14">
            <a:extLst>
              <a:ext uri="{FF2B5EF4-FFF2-40B4-BE49-F238E27FC236}">
                <a16:creationId xmlns:a16="http://schemas.microsoft.com/office/drawing/2014/main" id="{140A7A21-E6E4-4052-9580-2D7AA083A37E}"/>
              </a:ext>
            </a:extLst>
          </p:cNvPr>
          <p:cNvSpPr txBox="1"/>
          <p:nvPr/>
        </p:nvSpPr>
        <p:spPr>
          <a:xfrm>
            <a:off x="8325612" y="3566266"/>
            <a:ext cx="3634740" cy="2585323"/>
          </a:xfrm>
          <a:prstGeom prst="rect">
            <a:avLst/>
          </a:prstGeom>
          <a:noFill/>
        </p:spPr>
        <p:txBody>
          <a:bodyPr wrap="square">
            <a:spAutoFit/>
          </a:bodyPr>
          <a:lstStyle/>
          <a:p>
            <a:pPr marL="285750" indent="-285750">
              <a:buFont typeface="Arial" panose="020B0604020202020204" pitchFamily="34" charset="0"/>
              <a:buChar char="•"/>
              <a:defRPr/>
            </a:pPr>
            <a:r>
              <a:rPr lang="en-US" sz="1800" b="1">
                <a:solidFill>
                  <a:schemeClr val="bg1"/>
                </a:solidFill>
                <a:latin typeface="Arial" panose="020B0604020202020204" pitchFamily="34" charset="0"/>
                <a:cs typeface="Arial" panose="020B0604020202020204" pitchFamily="34" charset="0"/>
              </a:rPr>
              <a:t>XL Banners:</a:t>
            </a:r>
          </a:p>
          <a:p>
            <a:pPr marL="742950" lvl="1" indent="-285750">
              <a:buFont typeface="Arial" panose="020B0604020202020204" pitchFamily="34" charset="0"/>
              <a:buChar char="•"/>
              <a:defRPr/>
            </a:pPr>
            <a:r>
              <a:rPr lang="en-US" b="1">
                <a:solidFill>
                  <a:schemeClr val="bg1"/>
                </a:solidFill>
                <a:latin typeface="Arial" panose="020B0604020202020204" pitchFamily="34" charset="0"/>
                <a:cs typeface="Arial" panose="020B0604020202020204" pitchFamily="34" charset="0"/>
              </a:rPr>
              <a:t>89,149 </a:t>
            </a:r>
            <a:r>
              <a:rPr lang="en-US">
                <a:solidFill>
                  <a:schemeClr val="bg1"/>
                </a:solidFill>
                <a:latin typeface="Arial" panose="020B0604020202020204" pitchFamily="34" charset="0"/>
                <a:cs typeface="Arial" panose="020B0604020202020204" pitchFamily="34" charset="0"/>
              </a:rPr>
              <a:t>Impressions Delivered</a:t>
            </a:r>
            <a:endParaRPr lang="en-US" b="1">
              <a:solidFill>
                <a:schemeClr val="bg1"/>
              </a:solidFill>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0.</a:t>
            </a:r>
            <a:r>
              <a:rPr lang="en-US">
                <a:solidFill>
                  <a:schemeClr val="bg1"/>
                </a:solidFill>
                <a:latin typeface="Arial" panose="020B0604020202020204" pitchFamily="34" charset="0"/>
                <a:cs typeface="Arial" panose="020B0604020202020204" pitchFamily="34" charset="0"/>
              </a:rPr>
              <a:t>​</a:t>
            </a:r>
            <a:r>
              <a:rPr lang="en-US" b="1">
                <a:solidFill>
                  <a:schemeClr val="bg1"/>
                </a:solidFill>
                <a:latin typeface="Arial" panose="020B0604020202020204" pitchFamily="34" charset="0"/>
                <a:cs typeface="Arial" panose="020B0604020202020204" pitchFamily="34" charset="0"/>
              </a:rPr>
              <a:t>11% </a:t>
            </a:r>
            <a:r>
              <a:rPr lang="en-US">
                <a:solidFill>
                  <a:schemeClr val="bg1"/>
                </a:solidFill>
                <a:latin typeface="Arial" panose="020B0604020202020204" pitchFamily="34" charset="0"/>
                <a:cs typeface="Arial" panose="020B0604020202020204" pitchFamily="34" charset="0"/>
              </a:rPr>
              <a:t>CTR</a:t>
            </a:r>
          </a:p>
          <a:p>
            <a:pPr marL="285750" indent="-285750" fontAlgn="base">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Homepage takeover:</a:t>
            </a:r>
            <a:endParaRPr lang="en-US" sz="18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defRPr/>
            </a:pPr>
            <a:r>
              <a:rPr lang="en-US" b="1">
                <a:solidFill>
                  <a:schemeClr val="bg1"/>
                </a:solidFill>
                <a:latin typeface="Arial" panose="020B0604020202020204" pitchFamily="34" charset="0"/>
                <a:cs typeface="Arial" panose="020B0604020202020204" pitchFamily="34" charset="0"/>
              </a:rPr>
              <a:t>157,508 </a:t>
            </a:r>
            <a:r>
              <a:rPr lang="en-US">
                <a:solidFill>
                  <a:schemeClr val="bg1"/>
                </a:solidFill>
                <a:latin typeface="Arial" panose="020B0604020202020204" pitchFamily="34" charset="0"/>
                <a:cs typeface="Arial" panose="020B0604020202020204" pitchFamily="34" charset="0"/>
              </a:rPr>
              <a:t>Impressions Delivered</a:t>
            </a:r>
            <a:endParaRPr lang="en-US" b="1">
              <a:solidFill>
                <a:schemeClr val="bg1"/>
              </a:solidFill>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0.</a:t>
            </a:r>
            <a:r>
              <a:rPr lang="en-US">
                <a:solidFill>
                  <a:schemeClr val="bg1"/>
                </a:solidFill>
                <a:latin typeface="Arial" panose="020B0604020202020204" pitchFamily="34" charset="0"/>
                <a:cs typeface="Arial" panose="020B0604020202020204" pitchFamily="34" charset="0"/>
              </a:rPr>
              <a:t>​</a:t>
            </a:r>
            <a:r>
              <a:rPr lang="en-US" b="1">
                <a:solidFill>
                  <a:schemeClr val="bg1"/>
                </a:solidFill>
                <a:latin typeface="Arial" panose="020B0604020202020204" pitchFamily="34" charset="0"/>
                <a:cs typeface="Arial" panose="020B0604020202020204" pitchFamily="34" charset="0"/>
              </a:rPr>
              <a:t>13% </a:t>
            </a:r>
            <a:r>
              <a:rPr lang="en-US">
                <a:solidFill>
                  <a:schemeClr val="bg1"/>
                </a:solidFill>
                <a:latin typeface="Arial" panose="020B0604020202020204" pitchFamily="34" charset="0"/>
                <a:cs typeface="Arial" panose="020B0604020202020204" pitchFamily="34" charset="0"/>
              </a:rPr>
              <a:t>CTR</a:t>
            </a:r>
          </a:p>
          <a:p>
            <a:pPr marL="285750" indent="-285750" fontAlgn="base">
              <a:buFont typeface="Arial" panose="020B0604020202020204" pitchFamily="34" charset="0"/>
              <a:buChar char="•"/>
            </a:pPr>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243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3673302"/>
          </a:xfrm>
          <a:prstGeom prst="rect">
            <a:avLst/>
          </a:prstGeom>
        </p:spPr>
        <p:txBody>
          <a:bodyPr vert="horz" lIns="91440" tIns="45720" rIns="91440" bIns="45720" rtlCol="0" anchor="b">
            <a:normAutofit/>
          </a:bodyPr>
          <a:lstStyle/>
          <a:p>
            <a:pPr marL="212090"/>
            <a:r>
              <a:rPr lang="en-US" sz="4100">
                <a:solidFill>
                  <a:srgbClr val="FFFFFF"/>
                </a:solidFill>
              </a:rPr>
              <a:t>Digital ad buys in Triangle and Charlotte Business Journal newsletters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E2D06368-0CB3-4D4C-9C8D-8ABA57E43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10" y="384100"/>
            <a:ext cx="4349582" cy="5231099"/>
          </a:xfrm>
          <a:prstGeom prst="rect">
            <a:avLst/>
          </a:prstGeom>
          <a:effectLst>
            <a:outerShdw blurRad="50800" dir="16200000" algn="ctr" rotWithShape="0">
              <a:srgbClr val="000000">
                <a:alpha val="40000"/>
              </a:srgbClr>
            </a:outerShdw>
          </a:effectLst>
        </p:spPr>
      </p:pic>
      <p:pic>
        <p:nvPicPr>
          <p:cNvPr id="16" name="Picture 15">
            <a:extLst>
              <a:ext uri="{FF2B5EF4-FFF2-40B4-BE49-F238E27FC236}">
                <a16:creationId xmlns:a16="http://schemas.microsoft.com/office/drawing/2014/main" id="{6200D429-FBD4-4E0F-96FA-C599A41DB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541" y="1132768"/>
            <a:ext cx="3884532" cy="5593727"/>
          </a:xfrm>
          <a:prstGeom prst="rect">
            <a:avLst/>
          </a:prstGeom>
          <a:effectLst>
            <a:outerShdw blurRad="50800" dir="16200000" algn="ctr" rotWithShape="0">
              <a:srgbClr val="000000">
                <a:alpha val="40000"/>
              </a:srgbClr>
            </a:outerShdw>
          </a:effectLst>
        </p:spPr>
      </p:pic>
      <p:sp>
        <p:nvSpPr>
          <p:cNvPr id="19" name="TextBox 18">
            <a:extLst>
              <a:ext uri="{FF2B5EF4-FFF2-40B4-BE49-F238E27FC236}">
                <a16:creationId xmlns:a16="http://schemas.microsoft.com/office/drawing/2014/main" id="{CD730B21-2D46-4A01-8CCD-2240CDC3F170}"/>
              </a:ext>
            </a:extLst>
          </p:cNvPr>
          <p:cNvSpPr txBox="1"/>
          <p:nvPr/>
        </p:nvSpPr>
        <p:spPr>
          <a:xfrm>
            <a:off x="8360463" y="4626142"/>
            <a:ext cx="3746193" cy="646331"/>
          </a:xfrm>
          <a:prstGeom prst="rect">
            <a:avLst/>
          </a:prstGeom>
          <a:noFill/>
        </p:spPr>
        <p:txBody>
          <a:bodyPr wrap="square">
            <a:spAutoFit/>
          </a:bodyPr>
          <a:lstStyle/>
          <a:p>
            <a:pPr marL="285750" indent="-285750">
              <a:buFont typeface="Arial" panose="020B0604020202020204" pitchFamily="34" charset="0"/>
              <a:buChar char="•"/>
              <a:defRPr/>
            </a:pPr>
            <a:r>
              <a:rPr lang="en-US" sz="1800" b="1">
                <a:solidFill>
                  <a:schemeClr val="bg1"/>
                </a:solidFill>
                <a:latin typeface="Arial" panose="020B0604020202020204" pitchFamily="34" charset="0"/>
                <a:cs typeface="Arial" panose="020B0604020202020204" pitchFamily="34" charset="0"/>
              </a:rPr>
              <a:t>123,763 </a:t>
            </a:r>
            <a:r>
              <a:rPr lang="en-US" sz="1800">
                <a:solidFill>
                  <a:schemeClr val="bg1"/>
                </a:solidFill>
                <a:latin typeface="Arial" panose="020B0604020202020204" pitchFamily="34" charset="0"/>
                <a:cs typeface="Arial" panose="020B0604020202020204" pitchFamily="34" charset="0"/>
              </a:rPr>
              <a:t>Impressions Delivered</a:t>
            </a:r>
            <a:endParaRPr lang="en-US" sz="1800" b="1">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0.</a:t>
            </a:r>
            <a:r>
              <a:rPr lang="en-US" sz="1800">
                <a:solidFill>
                  <a:schemeClr val="bg1"/>
                </a:solidFill>
                <a:latin typeface="Arial" panose="020B0604020202020204" pitchFamily="34" charset="0"/>
                <a:cs typeface="Arial" panose="020B0604020202020204" pitchFamily="34" charset="0"/>
              </a:rPr>
              <a:t>​</a:t>
            </a:r>
            <a:r>
              <a:rPr lang="en-US" sz="1800" b="1">
                <a:solidFill>
                  <a:schemeClr val="bg1"/>
                </a:solidFill>
                <a:latin typeface="Arial" panose="020B0604020202020204" pitchFamily="34" charset="0"/>
                <a:cs typeface="Arial" panose="020B0604020202020204" pitchFamily="34" charset="0"/>
              </a:rPr>
              <a:t>27% </a:t>
            </a:r>
            <a:r>
              <a:rPr lang="en-US" sz="1800">
                <a:solidFill>
                  <a:schemeClr val="bg1"/>
                </a:solidFill>
                <a:latin typeface="Arial" panose="020B0604020202020204" pitchFamily="34" charset="0"/>
                <a:cs typeface="Arial" panose="020B0604020202020204" pitchFamily="34" charset="0"/>
              </a:rPr>
              <a:t>CTR</a:t>
            </a:r>
          </a:p>
        </p:txBody>
      </p:sp>
    </p:spTree>
    <p:extLst>
      <p:ext uri="{BB962C8B-B14F-4D97-AF65-F5344CB8AC3E}">
        <p14:creationId xmlns:p14="http://schemas.microsoft.com/office/powerpoint/2010/main" val="266157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3673302"/>
          </a:xfrm>
          <a:prstGeom prst="rect">
            <a:avLst/>
          </a:prstGeom>
        </p:spPr>
        <p:txBody>
          <a:bodyPr vert="horz" lIns="91440" tIns="45720" rIns="91440" bIns="45720" rtlCol="0" anchor="b">
            <a:normAutofit/>
          </a:bodyPr>
          <a:lstStyle/>
          <a:p>
            <a:pPr marL="212090"/>
            <a:r>
              <a:rPr lang="en-US" sz="4100">
                <a:solidFill>
                  <a:srgbClr val="FFFFFF"/>
                </a:solidFill>
              </a:rPr>
              <a:t>Digital ad buys in Triangle and Charlotte Business Journal newsletters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a:extLst>
              <a:ext uri="{FF2B5EF4-FFF2-40B4-BE49-F238E27FC236}">
                <a16:creationId xmlns:a16="http://schemas.microsoft.com/office/drawing/2014/main" id="{F5BAEE35-1BE2-482F-A98D-F9C84225B110}"/>
              </a:ext>
            </a:extLst>
          </p:cNvPr>
          <p:cNvSpPr txBox="1"/>
          <p:nvPr/>
        </p:nvSpPr>
        <p:spPr>
          <a:xfrm>
            <a:off x="662940" y="507689"/>
            <a:ext cx="6099048" cy="4247317"/>
          </a:xfrm>
          <a:prstGeom prst="rect">
            <a:avLst/>
          </a:prstGeom>
          <a:noFill/>
        </p:spPr>
        <p:txBody>
          <a:bodyPr wrap="square">
            <a:spAutoFit/>
          </a:bodyPr>
          <a:lstStyle/>
          <a:p>
            <a:pPr marL="285750" indent="-285750" fontAlgn="base">
              <a:buFont typeface="Arial" panose="020B0604020202020204" pitchFamily="34" charset="0"/>
              <a:buChar char="•"/>
            </a:pPr>
            <a:r>
              <a:rPr lang="en-US" sz="1800">
                <a:solidFill>
                  <a:srgbClr val="000000"/>
                </a:solidFill>
                <a:latin typeface="Arial" panose="020B0604020202020204" pitchFamily="34" charset="0"/>
              </a:rPr>
              <a:t>Total Campaign Impressions Delivered: </a:t>
            </a:r>
            <a:r>
              <a:rPr lang="en-US" sz="1800" b="1">
                <a:solidFill>
                  <a:srgbClr val="000000"/>
                </a:solidFill>
                <a:latin typeface="Arial" panose="020B0604020202020204" pitchFamily="34" charset="0"/>
              </a:rPr>
              <a:t>370,420</a:t>
            </a:r>
            <a:endParaRPr lang="en-US" sz="180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Total Campaign Clicks: </a:t>
            </a:r>
            <a:r>
              <a:rPr lang="en-US" sz="1800" b="1">
                <a:solidFill>
                  <a:srgbClr val="000000"/>
                </a:solidFill>
                <a:latin typeface="Arial" panose="020B0604020202020204" pitchFamily="34" charset="0"/>
              </a:rPr>
              <a:t>642</a:t>
            </a:r>
            <a:endParaRPr lang="en-US" sz="180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Overall CTR: </a:t>
            </a:r>
            <a:r>
              <a:rPr lang="en-US" sz="1800" b="1">
                <a:solidFill>
                  <a:srgbClr val="000000"/>
                </a:solidFill>
                <a:latin typeface="Arial" panose="020B0604020202020204" pitchFamily="34" charset="0"/>
              </a:rPr>
              <a:t>0.17% </a:t>
            </a:r>
            <a:r>
              <a:rPr lang="en-US" sz="1800">
                <a:solidFill>
                  <a:srgbClr val="000000"/>
                </a:solidFill>
                <a:latin typeface="Arial" panose="020B0604020202020204" pitchFamily="34" charset="0"/>
              </a:rPr>
              <a:t>​</a:t>
            </a:r>
          </a:p>
          <a:p>
            <a:pPr fontAlgn="base"/>
            <a:endParaRPr lang="en-US" sz="180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Overall, the NC Justice campaign performed within The Business Journals’ averages for all products.</a:t>
            </a: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Through this campaign, NC Justice was exposed to the Triangle and Charlotte Business Journal audience for over 300 total hours. </a:t>
            </a: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On average, users were interacting with the digital creative for about 5 seconds, which resulted in total interaction of 5 hours.</a:t>
            </a:r>
          </a:p>
          <a:p>
            <a:pPr marL="285750" indent="-285750" fontAlgn="base">
              <a:buFont typeface="Arial" panose="020B0604020202020204" pitchFamily="34" charset="0"/>
              <a:buChar char="•"/>
            </a:pPr>
            <a:r>
              <a:rPr lang="en-US" sz="1800">
                <a:solidFill>
                  <a:srgbClr val="000000"/>
                </a:solidFill>
                <a:latin typeface="Arial" panose="020B0604020202020204" pitchFamily="34" charset="0"/>
              </a:rPr>
              <a:t>This campaign reached a high affluent audience, including users who are likely associated with a political affiliation. </a:t>
            </a:r>
          </a:p>
        </p:txBody>
      </p:sp>
    </p:spTree>
    <p:extLst>
      <p:ext uri="{BB962C8B-B14F-4D97-AF65-F5344CB8AC3E}">
        <p14:creationId xmlns:p14="http://schemas.microsoft.com/office/powerpoint/2010/main" val="402365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2425849"/>
          </a:xfrm>
          <a:prstGeom prst="rect">
            <a:avLst/>
          </a:prstGeom>
        </p:spPr>
        <p:txBody>
          <a:bodyPr vert="horz" lIns="91440" tIns="45720" rIns="91440" bIns="45720" rtlCol="0" anchor="b">
            <a:normAutofit/>
          </a:bodyPr>
          <a:lstStyle/>
          <a:p>
            <a:pPr marL="212090"/>
            <a:r>
              <a:rPr lang="en-US" sz="4100">
                <a:solidFill>
                  <a:srgbClr val="FFFFFF"/>
                </a:solidFill>
              </a:rPr>
              <a:t>Facebook ad buys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16B14E02-4B45-41EF-97BE-8B6482AADC13}"/>
              </a:ext>
            </a:extLst>
          </p:cNvPr>
          <p:cNvPicPr>
            <a:picLocks noChangeAspect="1"/>
          </p:cNvPicPr>
          <p:nvPr/>
        </p:nvPicPr>
        <p:blipFill rotWithShape="1">
          <a:blip r:embed="rId3"/>
          <a:srcRect l="46971" t="28504" r="30909" b="8728"/>
          <a:stretch/>
        </p:blipFill>
        <p:spPr>
          <a:xfrm>
            <a:off x="361847" y="725598"/>
            <a:ext cx="3269673" cy="5206839"/>
          </a:xfrm>
          <a:prstGeom prst="rect">
            <a:avLst/>
          </a:prstGeom>
        </p:spPr>
      </p:pic>
      <p:pic>
        <p:nvPicPr>
          <p:cNvPr id="5" name="Picture 4">
            <a:extLst>
              <a:ext uri="{FF2B5EF4-FFF2-40B4-BE49-F238E27FC236}">
                <a16:creationId xmlns:a16="http://schemas.microsoft.com/office/drawing/2014/main" id="{764A2972-0F7C-4E75-949A-6D6FD793BE29}"/>
              </a:ext>
            </a:extLst>
          </p:cNvPr>
          <p:cNvPicPr>
            <a:picLocks noChangeAspect="1"/>
          </p:cNvPicPr>
          <p:nvPr/>
        </p:nvPicPr>
        <p:blipFill rotWithShape="1">
          <a:blip r:embed="rId4"/>
          <a:srcRect l="23788" t="39578" r="65227" b="12053"/>
          <a:stretch/>
        </p:blipFill>
        <p:spPr>
          <a:xfrm>
            <a:off x="3668466" y="716361"/>
            <a:ext cx="3679813" cy="5329382"/>
          </a:xfrm>
          <a:prstGeom prst="rect">
            <a:avLst/>
          </a:prstGeom>
        </p:spPr>
      </p:pic>
      <p:sp>
        <p:nvSpPr>
          <p:cNvPr id="15" name="TextBox 14">
            <a:extLst>
              <a:ext uri="{FF2B5EF4-FFF2-40B4-BE49-F238E27FC236}">
                <a16:creationId xmlns:a16="http://schemas.microsoft.com/office/drawing/2014/main" id="{E56FBC0B-2A47-4D1F-99CE-9E768041AE9D}"/>
              </a:ext>
            </a:extLst>
          </p:cNvPr>
          <p:cNvSpPr txBox="1"/>
          <p:nvPr/>
        </p:nvSpPr>
        <p:spPr>
          <a:xfrm>
            <a:off x="8417859" y="3352911"/>
            <a:ext cx="3325906" cy="2308324"/>
          </a:xfrm>
          <a:prstGeom prst="rect">
            <a:avLst/>
          </a:prstGeom>
          <a:noFill/>
        </p:spPr>
        <p:txBody>
          <a:bodyPr wrap="square">
            <a:spAutoFit/>
          </a:bodyPr>
          <a:lstStyle/>
          <a:p>
            <a:pPr fontAlgn="t"/>
            <a:r>
              <a:rPr lang="en-US" b="1" i="0" u="sng">
                <a:solidFill>
                  <a:schemeClr val="bg1"/>
                </a:solidFill>
                <a:effectLst/>
                <a:latin typeface="inherit"/>
              </a:rPr>
              <a:t>$6,000 budget</a:t>
            </a:r>
          </a:p>
          <a:p>
            <a:pPr fontAlgn="t"/>
            <a:r>
              <a:rPr lang="en-US" b="1" i="0">
                <a:solidFill>
                  <a:schemeClr val="bg1"/>
                </a:solidFill>
                <a:effectLst/>
                <a:latin typeface="inherit"/>
              </a:rPr>
              <a:t>13,569 </a:t>
            </a:r>
            <a:r>
              <a:rPr lang="en-US" b="0" i="0">
                <a:solidFill>
                  <a:schemeClr val="bg1"/>
                </a:solidFill>
                <a:effectLst/>
                <a:latin typeface="inherit"/>
              </a:rPr>
              <a:t>link clicks</a:t>
            </a:r>
          </a:p>
          <a:p>
            <a:pPr fontAlgn="t"/>
            <a:r>
              <a:rPr lang="en-US" b="1" i="0">
                <a:solidFill>
                  <a:schemeClr val="bg1"/>
                </a:solidFill>
                <a:effectLst/>
                <a:latin typeface="inherit"/>
              </a:rPr>
              <a:t>215,935 </a:t>
            </a:r>
            <a:r>
              <a:rPr lang="en-US" b="0" i="0">
                <a:solidFill>
                  <a:schemeClr val="bg1"/>
                </a:solidFill>
                <a:effectLst/>
                <a:latin typeface="inherit"/>
              </a:rPr>
              <a:t>people</a:t>
            </a:r>
          </a:p>
          <a:p>
            <a:pPr fontAlgn="t"/>
            <a:r>
              <a:rPr lang="en-US" b="1" i="0">
                <a:solidFill>
                  <a:schemeClr val="bg1"/>
                </a:solidFill>
                <a:effectLst/>
                <a:latin typeface="inherit"/>
              </a:rPr>
              <a:t>770,124 </a:t>
            </a:r>
            <a:r>
              <a:rPr lang="en-US" i="0">
                <a:solidFill>
                  <a:schemeClr val="bg1"/>
                </a:solidFill>
                <a:effectLst/>
                <a:latin typeface="inherit"/>
              </a:rPr>
              <a:t>impressions</a:t>
            </a:r>
          </a:p>
          <a:p>
            <a:pPr fontAlgn="t"/>
            <a:r>
              <a:rPr lang="en-US" b="1" i="0">
                <a:solidFill>
                  <a:schemeClr val="bg1"/>
                </a:solidFill>
                <a:effectLst/>
                <a:latin typeface="inherit"/>
              </a:rPr>
              <a:t>$0.44 </a:t>
            </a:r>
            <a:r>
              <a:rPr lang="en-US" b="0" i="0">
                <a:solidFill>
                  <a:schemeClr val="bg1"/>
                </a:solidFill>
                <a:effectLst/>
                <a:latin typeface="inherit"/>
              </a:rPr>
              <a:t>per link click</a:t>
            </a:r>
          </a:p>
          <a:p>
            <a:pPr fontAlgn="t"/>
            <a:endParaRPr lang="en-US">
              <a:solidFill>
                <a:schemeClr val="bg1"/>
              </a:solidFill>
              <a:latin typeface="inherit"/>
            </a:endParaRPr>
          </a:p>
          <a:p>
            <a:pPr fontAlgn="t"/>
            <a:r>
              <a:rPr lang="en-US" b="1">
                <a:solidFill>
                  <a:schemeClr val="bg1"/>
                </a:solidFill>
                <a:effectLst/>
                <a:latin typeface="inherit"/>
              </a:rPr>
              <a:t>$1.72 </a:t>
            </a:r>
            <a:r>
              <a:rPr lang="en-US" b="0" i="0">
                <a:solidFill>
                  <a:schemeClr val="bg1"/>
                </a:solidFill>
                <a:effectLst/>
                <a:latin typeface="inherit"/>
              </a:rPr>
              <a:t>avg per link, clink all industries</a:t>
            </a:r>
          </a:p>
        </p:txBody>
      </p:sp>
    </p:spTree>
    <p:extLst>
      <p:ext uri="{BB962C8B-B14F-4D97-AF65-F5344CB8AC3E}">
        <p14:creationId xmlns:p14="http://schemas.microsoft.com/office/powerpoint/2010/main" val="414116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78956" y="398035"/>
            <a:ext cx="3659246" cy="2425849"/>
          </a:xfrm>
          <a:prstGeom prst="rect">
            <a:avLst/>
          </a:prstGeom>
        </p:spPr>
        <p:txBody>
          <a:bodyPr vert="horz" lIns="91440" tIns="45720" rIns="91440" bIns="45720" rtlCol="0" anchor="b">
            <a:normAutofit fontScale="90000"/>
          </a:bodyPr>
          <a:lstStyle/>
          <a:p>
            <a:pPr marL="212090"/>
            <a:r>
              <a:rPr lang="en-US" sz="4100">
                <a:solidFill>
                  <a:srgbClr val="FFFFFF"/>
                </a:solidFill>
              </a:rPr>
              <a:t>Facebook </a:t>
            </a:r>
            <a:br>
              <a:rPr lang="en-US" sz="4100">
                <a:solidFill>
                  <a:srgbClr val="FFFFFF"/>
                </a:solidFill>
              </a:rPr>
            </a:br>
            <a:r>
              <a:rPr lang="en-US" sz="4100">
                <a:solidFill>
                  <a:srgbClr val="FFFFFF"/>
                </a:solidFill>
              </a:rPr>
              <a:t>lead ad buys: More targeted = </a:t>
            </a:r>
            <a:br>
              <a:rPr lang="en-US" sz="4100">
                <a:solidFill>
                  <a:srgbClr val="FFFFFF"/>
                </a:solidFill>
              </a:rPr>
            </a:br>
            <a:r>
              <a:rPr lang="en-US" sz="4100">
                <a:solidFill>
                  <a:srgbClr val="FFFFFF"/>
                </a:solidFill>
              </a:rPr>
              <a:t>* more $ </a:t>
            </a:r>
            <a:br>
              <a:rPr lang="en-US" sz="4100">
                <a:solidFill>
                  <a:srgbClr val="FFFFFF"/>
                </a:solidFill>
              </a:rPr>
            </a:br>
            <a:r>
              <a:rPr lang="en-US" sz="4100">
                <a:solidFill>
                  <a:srgbClr val="FFFFFF"/>
                </a:solidFill>
              </a:rPr>
              <a:t>* more engaged</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BF37C638-995B-4D3F-813B-5107B05BDC90}"/>
              </a:ext>
            </a:extLst>
          </p:cNvPr>
          <p:cNvPicPr>
            <a:picLocks noChangeAspect="1"/>
          </p:cNvPicPr>
          <p:nvPr/>
        </p:nvPicPr>
        <p:blipFill rotWithShape="1">
          <a:blip r:embed="rId3"/>
          <a:srcRect l="41061" t="20874" r="35682" b="12189"/>
          <a:stretch/>
        </p:blipFill>
        <p:spPr>
          <a:xfrm>
            <a:off x="511261" y="136639"/>
            <a:ext cx="2835564" cy="4378037"/>
          </a:xfrm>
          <a:prstGeom prst="rect">
            <a:avLst/>
          </a:prstGeom>
        </p:spPr>
      </p:pic>
      <p:sp>
        <p:nvSpPr>
          <p:cNvPr id="16" name="TextBox 15">
            <a:extLst>
              <a:ext uri="{FF2B5EF4-FFF2-40B4-BE49-F238E27FC236}">
                <a16:creationId xmlns:a16="http://schemas.microsoft.com/office/drawing/2014/main" id="{7AA9671A-8D16-499F-8DF4-8DEFD0D438AA}"/>
              </a:ext>
            </a:extLst>
          </p:cNvPr>
          <p:cNvSpPr txBox="1"/>
          <p:nvPr/>
        </p:nvSpPr>
        <p:spPr>
          <a:xfrm>
            <a:off x="334003" y="4549676"/>
            <a:ext cx="3664256" cy="2062103"/>
          </a:xfrm>
          <a:prstGeom prst="rect">
            <a:avLst/>
          </a:prstGeom>
          <a:noFill/>
        </p:spPr>
        <p:txBody>
          <a:bodyPr wrap="square">
            <a:spAutoFit/>
          </a:bodyPr>
          <a:lstStyle/>
          <a:p>
            <a:pPr fontAlgn="t"/>
            <a:r>
              <a:rPr lang="en-US" sz="1600" b="1" i="0" u="sng">
                <a:solidFill>
                  <a:srgbClr val="1C1E21"/>
                </a:solidFill>
                <a:effectLst/>
                <a:latin typeface="inherit"/>
              </a:rPr>
              <a:t>$1,000 budget – gen targets</a:t>
            </a:r>
            <a:endParaRPr lang="en-US" sz="1600" b="1">
              <a:solidFill>
                <a:srgbClr val="1C1E21"/>
              </a:solidFill>
              <a:effectLst/>
              <a:latin typeface="inherit"/>
            </a:endParaRPr>
          </a:p>
          <a:p>
            <a:pPr fontAlgn="t"/>
            <a:r>
              <a:rPr lang="en-US" sz="1600" b="1">
                <a:solidFill>
                  <a:srgbClr val="1C1E21"/>
                </a:solidFill>
                <a:effectLst/>
                <a:latin typeface="inherit"/>
              </a:rPr>
              <a:t>687 </a:t>
            </a:r>
            <a:r>
              <a:rPr lang="en-US" sz="1600" b="0">
                <a:solidFill>
                  <a:srgbClr val="4B4F56"/>
                </a:solidFill>
                <a:effectLst/>
                <a:latin typeface="inherit"/>
              </a:rPr>
              <a:t>On-Facebook Leads</a:t>
            </a:r>
          </a:p>
          <a:p>
            <a:pPr fontAlgn="t"/>
            <a:r>
              <a:rPr lang="en-US" sz="1600" b="1">
                <a:solidFill>
                  <a:srgbClr val="1C1E21"/>
                </a:solidFill>
                <a:effectLst/>
                <a:latin typeface="inherit"/>
              </a:rPr>
              <a:t>23,869 </a:t>
            </a:r>
            <a:r>
              <a:rPr lang="en-US" sz="1600" b="0">
                <a:solidFill>
                  <a:srgbClr val="4B4F56"/>
                </a:solidFill>
                <a:effectLst/>
                <a:latin typeface="inherit"/>
              </a:rPr>
              <a:t>People</a:t>
            </a:r>
          </a:p>
          <a:p>
            <a:pPr fontAlgn="t"/>
            <a:r>
              <a:rPr lang="en-US" sz="1600" b="1">
                <a:solidFill>
                  <a:srgbClr val="1C1E21"/>
                </a:solidFill>
                <a:effectLst/>
                <a:latin typeface="inherit"/>
              </a:rPr>
              <a:t>48,204 </a:t>
            </a:r>
            <a:r>
              <a:rPr lang="en-US" sz="1600" b="0">
                <a:solidFill>
                  <a:srgbClr val="4B4F56"/>
                </a:solidFill>
                <a:effectLst/>
                <a:latin typeface="inherit"/>
              </a:rPr>
              <a:t>Total</a:t>
            </a:r>
          </a:p>
          <a:p>
            <a:pPr fontAlgn="t"/>
            <a:r>
              <a:rPr lang="en-US" sz="1600" b="1">
                <a:solidFill>
                  <a:srgbClr val="1C1E21"/>
                </a:solidFill>
                <a:effectLst/>
                <a:latin typeface="inherit"/>
              </a:rPr>
              <a:t>$1.46 </a:t>
            </a:r>
            <a:r>
              <a:rPr lang="en-US" sz="1600" b="0">
                <a:solidFill>
                  <a:srgbClr val="4B4F56"/>
                </a:solidFill>
                <a:effectLst/>
                <a:latin typeface="inherit"/>
              </a:rPr>
              <a:t>Per On-Facebook Leads</a:t>
            </a:r>
          </a:p>
          <a:p>
            <a:pPr fontAlgn="t"/>
            <a:endParaRPr lang="en-US" sz="1600">
              <a:solidFill>
                <a:srgbClr val="4B4F56"/>
              </a:solidFill>
              <a:latin typeface="inherit"/>
            </a:endParaRPr>
          </a:p>
          <a:p>
            <a:pPr fontAlgn="t"/>
            <a:r>
              <a:rPr lang="en-US" sz="1600" b="1">
                <a:solidFill>
                  <a:srgbClr val="4B4F56"/>
                </a:solidFill>
                <a:effectLst/>
                <a:latin typeface="inherit"/>
              </a:rPr>
              <a:t>$2.55 </a:t>
            </a:r>
            <a:r>
              <a:rPr lang="en-US" sz="1600">
                <a:solidFill>
                  <a:srgbClr val="4B4F56"/>
                </a:solidFill>
                <a:effectLst/>
                <a:latin typeface="inherit"/>
              </a:rPr>
              <a:t>avg Facebook leads, industry</a:t>
            </a:r>
            <a:br>
              <a:rPr lang="en-US" sz="1600" b="1">
                <a:solidFill>
                  <a:srgbClr val="4B4F56"/>
                </a:solidFill>
                <a:effectLst/>
                <a:latin typeface="inherit"/>
              </a:rPr>
            </a:br>
            <a:endParaRPr lang="en-US" sz="1600"/>
          </a:p>
        </p:txBody>
      </p:sp>
      <p:pic>
        <p:nvPicPr>
          <p:cNvPr id="10" name="Picture 9">
            <a:extLst>
              <a:ext uri="{FF2B5EF4-FFF2-40B4-BE49-F238E27FC236}">
                <a16:creationId xmlns:a16="http://schemas.microsoft.com/office/drawing/2014/main" id="{5CB8E124-3D1A-4DCF-8222-8BCDB3173864}"/>
              </a:ext>
            </a:extLst>
          </p:cNvPr>
          <p:cNvPicPr>
            <a:picLocks noChangeAspect="1"/>
          </p:cNvPicPr>
          <p:nvPr/>
        </p:nvPicPr>
        <p:blipFill rotWithShape="1">
          <a:blip r:embed="rId4"/>
          <a:srcRect l="46061" t="14520" r="31288" b="2162"/>
          <a:stretch/>
        </p:blipFill>
        <p:spPr>
          <a:xfrm>
            <a:off x="3926541" y="240146"/>
            <a:ext cx="3093096" cy="6103430"/>
          </a:xfrm>
          <a:prstGeom prst="rect">
            <a:avLst/>
          </a:prstGeom>
        </p:spPr>
      </p:pic>
      <p:sp>
        <p:nvSpPr>
          <p:cNvPr id="20" name="TextBox 19">
            <a:extLst>
              <a:ext uri="{FF2B5EF4-FFF2-40B4-BE49-F238E27FC236}">
                <a16:creationId xmlns:a16="http://schemas.microsoft.com/office/drawing/2014/main" id="{CA76F28B-1421-4B1F-9696-BE98DA106CF6}"/>
              </a:ext>
            </a:extLst>
          </p:cNvPr>
          <p:cNvSpPr txBox="1"/>
          <p:nvPr/>
        </p:nvSpPr>
        <p:spPr>
          <a:xfrm>
            <a:off x="7948028" y="2942670"/>
            <a:ext cx="3664256" cy="3539430"/>
          </a:xfrm>
          <a:prstGeom prst="rect">
            <a:avLst/>
          </a:prstGeom>
          <a:noFill/>
        </p:spPr>
        <p:txBody>
          <a:bodyPr wrap="square">
            <a:spAutoFit/>
          </a:bodyPr>
          <a:lstStyle/>
          <a:p>
            <a:pPr fontAlgn="t"/>
            <a:r>
              <a:rPr lang="en-US" sz="1600" b="1" i="0" u="sng">
                <a:solidFill>
                  <a:schemeClr val="bg1"/>
                </a:solidFill>
                <a:effectLst/>
                <a:latin typeface="inherit"/>
              </a:rPr>
              <a:t>$1,500 budget – activist inclined targets</a:t>
            </a:r>
            <a:endParaRPr lang="en-US" sz="1600" b="1">
              <a:solidFill>
                <a:schemeClr val="bg1"/>
              </a:solidFill>
              <a:effectLst/>
              <a:latin typeface="inherit"/>
            </a:endParaRPr>
          </a:p>
          <a:p>
            <a:pPr fontAlgn="t"/>
            <a:r>
              <a:rPr lang="en-US" sz="1600" b="1" i="0">
                <a:solidFill>
                  <a:schemeClr val="bg1"/>
                </a:solidFill>
                <a:effectLst/>
                <a:latin typeface="inherit"/>
              </a:rPr>
              <a:t>233 </a:t>
            </a:r>
            <a:r>
              <a:rPr lang="en-US" sz="1600" b="0" i="0">
                <a:solidFill>
                  <a:schemeClr val="bg1"/>
                </a:solidFill>
                <a:effectLst/>
                <a:latin typeface="inherit"/>
              </a:rPr>
              <a:t>On-Facebook Leads</a:t>
            </a:r>
          </a:p>
          <a:p>
            <a:pPr fontAlgn="t"/>
            <a:r>
              <a:rPr lang="en-US" sz="1600" b="1" i="0">
                <a:solidFill>
                  <a:schemeClr val="bg1"/>
                </a:solidFill>
                <a:effectLst/>
                <a:latin typeface="inherit"/>
              </a:rPr>
              <a:t>34,456 </a:t>
            </a:r>
            <a:r>
              <a:rPr lang="en-US" sz="1600" b="0" i="0">
                <a:solidFill>
                  <a:schemeClr val="bg1"/>
                </a:solidFill>
                <a:effectLst/>
                <a:latin typeface="inherit"/>
              </a:rPr>
              <a:t>People</a:t>
            </a:r>
          </a:p>
          <a:p>
            <a:pPr fontAlgn="t"/>
            <a:r>
              <a:rPr lang="en-US" sz="1600" b="1" i="0">
                <a:solidFill>
                  <a:schemeClr val="bg1"/>
                </a:solidFill>
                <a:effectLst/>
                <a:latin typeface="inherit"/>
              </a:rPr>
              <a:t>68,453 </a:t>
            </a:r>
            <a:r>
              <a:rPr lang="en-US" sz="1600" b="0" i="0">
                <a:solidFill>
                  <a:schemeClr val="bg1"/>
                </a:solidFill>
                <a:effectLst/>
                <a:latin typeface="inherit"/>
              </a:rPr>
              <a:t>Total</a:t>
            </a:r>
          </a:p>
          <a:p>
            <a:pPr fontAlgn="t"/>
            <a:r>
              <a:rPr lang="en-US" sz="1600" b="1" i="0">
                <a:solidFill>
                  <a:schemeClr val="bg1"/>
                </a:solidFill>
                <a:effectLst/>
                <a:latin typeface="inherit"/>
              </a:rPr>
              <a:t>$6.44 </a:t>
            </a:r>
            <a:r>
              <a:rPr lang="en-US" sz="1600" b="0" i="0">
                <a:solidFill>
                  <a:schemeClr val="bg1"/>
                </a:solidFill>
                <a:effectLst/>
                <a:latin typeface="inherit"/>
              </a:rPr>
              <a:t>Per On-Facebook Leads</a:t>
            </a:r>
          </a:p>
          <a:p>
            <a:pPr fontAlgn="t"/>
            <a:endParaRPr lang="en-US" sz="1600">
              <a:solidFill>
                <a:schemeClr val="bg1"/>
              </a:solidFill>
              <a:latin typeface="inherit"/>
            </a:endParaRPr>
          </a:p>
          <a:p>
            <a:pPr algn="l">
              <a:buFont typeface="Arial" panose="020B0604020202020204" pitchFamily="34" charset="0"/>
              <a:buChar char="•"/>
            </a:pPr>
            <a:r>
              <a:rPr lang="en-US" sz="1600">
                <a:solidFill>
                  <a:schemeClr val="bg1"/>
                </a:solidFill>
                <a:latin typeface="inherit"/>
              </a:rPr>
              <a:t>Targeted: </a:t>
            </a:r>
          </a:p>
          <a:p>
            <a:pPr lvl="1">
              <a:buFont typeface="Arial" panose="020B0604020202020204" pitchFamily="34" charset="0"/>
              <a:buChar char="•"/>
            </a:pPr>
            <a:r>
              <a:rPr lang="en-US" sz="1600">
                <a:solidFill>
                  <a:schemeClr val="bg1"/>
                </a:solidFill>
                <a:latin typeface="inherit"/>
              </a:rPr>
              <a:t>Interests: Black Lives Matter, Southern Poverty Law Center, Social equality, American Civil Liberties Union, Social justice, Mother Jones (magazine), National Association for the Advancement of Colored People, EMILY's List</a:t>
            </a:r>
            <a:endParaRPr lang="en-US" sz="1600">
              <a:solidFill>
                <a:schemeClr val="bg1"/>
              </a:solidFill>
            </a:endParaRPr>
          </a:p>
        </p:txBody>
      </p:sp>
    </p:spTree>
    <p:extLst>
      <p:ext uri="{BB962C8B-B14F-4D97-AF65-F5344CB8AC3E}">
        <p14:creationId xmlns:p14="http://schemas.microsoft.com/office/powerpoint/2010/main" val="981202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32773" y="-1212925"/>
            <a:ext cx="3659246" cy="2425849"/>
          </a:xfrm>
          <a:prstGeom prst="rect">
            <a:avLst/>
          </a:prstGeom>
        </p:spPr>
        <p:txBody>
          <a:bodyPr vert="horz" lIns="91440" tIns="45720" rIns="91440" bIns="45720" rtlCol="0" anchor="b">
            <a:normAutofit/>
          </a:bodyPr>
          <a:lstStyle/>
          <a:p>
            <a:pPr marL="212090"/>
            <a:r>
              <a:rPr lang="en-US" sz="4100">
                <a:solidFill>
                  <a:srgbClr val="FFFFFF"/>
                </a:solidFill>
              </a:rPr>
              <a:t>Text list building</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0E908ECF-FC9B-4793-AA86-576AFAADD169}"/>
              </a:ext>
            </a:extLst>
          </p:cNvPr>
          <p:cNvPicPr>
            <a:picLocks noChangeAspect="1"/>
          </p:cNvPicPr>
          <p:nvPr/>
        </p:nvPicPr>
        <p:blipFill rotWithShape="1">
          <a:blip r:embed="rId3"/>
          <a:srcRect l="22892" t="26397" r="8471" b="45185"/>
          <a:stretch/>
        </p:blipFill>
        <p:spPr>
          <a:xfrm>
            <a:off x="260996" y="3888966"/>
            <a:ext cx="8340432" cy="2780146"/>
          </a:xfrm>
          <a:prstGeom prst="rect">
            <a:avLst/>
          </a:prstGeom>
        </p:spPr>
      </p:pic>
      <p:pic>
        <p:nvPicPr>
          <p:cNvPr id="8" name="Picture 7">
            <a:extLst>
              <a:ext uri="{FF2B5EF4-FFF2-40B4-BE49-F238E27FC236}">
                <a16:creationId xmlns:a16="http://schemas.microsoft.com/office/drawing/2014/main" id="{3DA848EB-D5A6-4D97-9293-25358892C50F}"/>
              </a:ext>
            </a:extLst>
          </p:cNvPr>
          <p:cNvPicPr>
            <a:picLocks noChangeAspect="1"/>
          </p:cNvPicPr>
          <p:nvPr/>
        </p:nvPicPr>
        <p:blipFill rotWithShape="1">
          <a:blip r:embed="rId4"/>
          <a:srcRect t="30303" r="3346" b="34546"/>
          <a:stretch/>
        </p:blipFill>
        <p:spPr>
          <a:xfrm>
            <a:off x="463462" y="1595543"/>
            <a:ext cx="3749965" cy="1756253"/>
          </a:xfrm>
          <a:prstGeom prst="rect">
            <a:avLst/>
          </a:prstGeom>
        </p:spPr>
      </p:pic>
      <p:pic>
        <p:nvPicPr>
          <p:cNvPr id="11" name="Picture 10">
            <a:extLst>
              <a:ext uri="{FF2B5EF4-FFF2-40B4-BE49-F238E27FC236}">
                <a16:creationId xmlns:a16="http://schemas.microsoft.com/office/drawing/2014/main" id="{E8C76E2D-168B-4F2D-990B-002EEA2C25D6}"/>
              </a:ext>
            </a:extLst>
          </p:cNvPr>
          <p:cNvPicPr>
            <a:picLocks noChangeAspect="1"/>
          </p:cNvPicPr>
          <p:nvPr/>
        </p:nvPicPr>
        <p:blipFill rotWithShape="1">
          <a:blip r:embed="rId5"/>
          <a:srcRect l="15303" t="32313" r="59242" b="56672"/>
          <a:stretch/>
        </p:blipFill>
        <p:spPr>
          <a:xfrm>
            <a:off x="472883" y="249563"/>
            <a:ext cx="4854059" cy="1126837"/>
          </a:xfrm>
          <a:prstGeom prst="rect">
            <a:avLst/>
          </a:prstGeom>
        </p:spPr>
      </p:pic>
      <p:sp>
        <p:nvSpPr>
          <p:cNvPr id="21" name="TextBox 20">
            <a:extLst>
              <a:ext uri="{FF2B5EF4-FFF2-40B4-BE49-F238E27FC236}">
                <a16:creationId xmlns:a16="http://schemas.microsoft.com/office/drawing/2014/main" id="{9CBC32D0-725B-4114-8F1F-3ACC9E6A6A7E}"/>
              </a:ext>
            </a:extLst>
          </p:cNvPr>
          <p:cNvSpPr txBox="1"/>
          <p:nvPr/>
        </p:nvSpPr>
        <p:spPr>
          <a:xfrm>
            <a:off x="4550443" y="1986055"/>
            <a:ext cx="3179387" cy="1200329"/>
          </a:xfrm>
          <a:prstGeom prst="rect">
            <a:avLst/>
          </a:prstGeom>
          <a:noFill/>
        </p:spPr>
        <p:txBody>
          <a:bodyPr wrap="square">
            <a:spAutoFit/>
          </a:bodyPr>
          <a:lstStyle/>
          <a:p>
            <a:pPr marL="285750" indent="-285750" fontAlgn="base">
              <a:buFont typeface="Arial" panose="020B0604020202020204" pitchFamily="34" charset="0"/>
              <a:buChar char="•"/>
            </a:pPr>
            <a:r>
              <a:rPr lang="en-US" sz="1800">
                <a:solidFill>
                  <a:srgbClr val="000000"/>
                </a:solidFill>
                <a:latin typeface="Arial" panose="020B0604020202020204" pitchFamily="34" charset="0"/>
              </a:rPr>
              <a:t>Jan 2020: ~400 text subscribers</a:t>
            </a:r>
          </a:p>
          <a:p>
            <a:pPr marL="285750" indent="-285750" fontAlgn="base">
              <a:buFont typeface="Arial" panose="020B0604020202020204" pitchFamily="34" charset="0"/>
              <a:buChar char="•"/>
            </a:pPr>
            <a:r>
              <a:rPr lang="en-US">
                <a:solidFill>
                  <a:srgbClr val="000000"/>
                </a:solidFill>
                <a:latin typeface="Arial" panose="020B0604020202020204" pitchFamily="34" charset="0"/>
              </a:rPr>
              <a:t>March 2021: 2,178 subscribers</a:t>
            </a:r>
            <a:endParaRPr lang="en-US" sz="1800">
              <a:solidFill>
                <a:srgbClr val="000000"/>
              </a:solidFill>
              <a:latin typeface="Arial" panose="020B0604020202020204" pitchFamily="34" charset="0"/>
            </a:endParaRPr>
          </a:p>
        </p:txBody>
      </p:sp>
      <p:sp>
        <p:nvSpPr>
          <p:cNvPr id="22" name="TextBox 21">
            <a:extLst>
              <a:ext uri="{FF2B5EF4-FFF2-40B4-BE49-F238E27FC236}">
                <a16:creationId xmlns:a16="http://schemas.microsoft.com/office/drawing/2014/main" id="{532FE7FF-7873-4531-B0F9-F7EBDE3B963D}"/>
              </a:ext>
            </a:extLst>
          </p:cNvPr>
          <p:cNvSpPr txBox="1"/>
          <p:nvPr/>
        </p:nvSpPr>
        <p:spPr>
          <a:xfrm>
            <a:off x="8292060" y="1394528"/>
            <a:ext cx="3664256" cy="3041025"/>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a:solidFill>
                  <a:schemeClr val="bg1"/>
                </a:solidFill>
                <a:effectLst/>
                <a:latin typeface="RobotoLight"/>
                <a:ea typeface="Calibri" panose="020F0502020204030204" pitchFamily="34" charset="0"/>
                <a:cs typeface="Times New Roman" panose="02020603050405020304" pitchFamily="18" charset="0"/>
              </a:rPr>
              <a:t>Less than half (835) of the people on our text list (1,912) opened one of the 15 Days emails.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a:solidFill>
                  <a:schemeClr val="bg1"/>
                </a:solidFill>
                <a:effectLst/>
                <a:latin typeface="RobotoLight"/>
                <a:ea typeface="Calibri" panose="020F0502020204030204" pitchFamily="34" charset="0"/>
                <a:cs typeface="Times New Roman" panose="02020603050405020304" pitchFamily="18" charset="0"/>
              </a:rPr>
              <a:t>Only 75 people who clicked one of the 15 Days emails has ever clicked on a text from us.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solidFill>
                  <a:schemeClr val="bg1"/>
                </a:solidFill>
                <a:effectLst/>
                <a:latin typeface="RobotoLight"/>
                <a:ea typeface="Calibri" panose="020F0502020204030204" pitchFamily="34" charset="0"/>
                <a:cs typeface="Times New Roman" panose="02020603050405020304" pitchFamily="18" charset="0"/>
              </a:rPr>
              <a:t>555 people who have clicked on a text did not open any of the 15 Days emails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06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0E61BF-0FF1-4924-B26B-D68FD8F248DD}"/>
              </a:ext>
            </a:extLst>
          </p:cNvPr>
          <p:cNvSpPr>
            <a:spLocks noGrp="1"/>
          </p:cNvSpPr>
          <p:nvPr>
            <p:ph idx="1"/>
          </p:nvPr>
        </p:nvSpPr>
        <p:spPr/>
        <p:txBody>
          <a:bodyPr/>
          <a:lstStyle/>
          <a:p>
            <a:pPr marL="0" indent="0">
              <a:buNone/>
            </a:pPr>
            <a:r>
              <a:rPr lang="en-US">
                <a:solidFill>
                  <a:srgbClr val="002060"/>
                </a:solidFill>
                <a:latin typeface="Arial Black" panose="020B0A04020102020204" pitchFamily="34" charset="0"/>
              </a:rPr>
              <a:t>FOR MORE INFORMATION:</a:t>
            </a:r>
          </a:p>
          <a:p>
            <a:pPr marL="0" indent="0">
              <a:buNone/>
            </a:pPr>
            <a:endParaRPr lang="en-US" sz="1000">
              <a:solidFill>
                <a:srgbClr val="002060"/>
              </a:solidFill>
              <a:latin typeface="Arial Black" panose="020B0A04020102020204" pitchFamily="34" charset="0"/>
            </a:endParaRPr>
          </a:p>
          <a:p>
            <a:pPr marL="0" indent="0">
              <a:buNone/>
            </a:pPr>
            <a:r>
              <a:rPr lang="en-US">
                <a:solidFill>
                  <a:srgbClr val="002060"/>
                </a:solidFill>
                <a:latin typeface="Arial Black" panose="020B0A04020102020204" pitchFamily="34" charset="0"/>
              </a:rPr>
              <a:t>Mel Umbarger</a:t>
            </a:r>
          </a:p>
          <a:p>
            <a:pPr marL="0" indent="0">
              <a:buNone/>
            </a:pPr>
            <a:r>
              <a:rPr lang="en-US">
                <a:solidFill>
                  <a:srgbClr val="002060"/>
                </a:solidFill>
                <a:latin typeface="Arial Black" panose="020B0A04020102020204" pitchFamily="34" charset="0"/>
              </a:rPr>
              <a:t>mel@ncjustice.org</a:t>
            </a:r>
          </a:p>
          <a:p>
            <a:pPr marL="0" indent="0">
              <a:buNone/>
            </a:pPr>
            <a:endParaRPr lang="en-US">
              <a:solidFill>
                <a:srgbClr val="002060"/>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a:p>
            <a:pPr marL="0" indent="0">
              <a:buNone/>
            </a:pPr>
            <a:r>
              <a:rPr lang="en-US">
                <a:solidFill>
                  <a:srgbClr val="BD582C"/>
                </a:solidFill>
                <a:latin typeface="Arial Black" panose="020B0A04020102020204" pitchFamily="34" charset="0"/>
              </a:rPr>
              <a:t>NCBudgetAndTax.org</a:t>
            </a:r>
          </a:p>
          <a:p>
            <a:pPr marL="0" indent="0">
              <a:buNone/>
            </a:pPr>
            <a:r>
              <a:rPr lang="en-US">
                <a:solidFill>
                  <a:srgbClr val="BD582C"/>
                </a:solidFill>
                <a:latin typeface="Arial Black" panose="020B0A04020102020204" pitchFamily="34" charset="0"/>
              </a:rPr>
              <a:t>@</a:t>
            </a:r>
            <a:r>
              <a:rPr lang="en-US" err="1">
                <a:solidFill>
                  <a:srgbClr val="BD582C"/>
                </a:solidFill>
                <a:latin typeface="Arial Black" panose="020B0A04020102020204" pitchFamily="34" charset="0"/>
              </a:rPr>
              <a:t>ncbudgetandtax</a:t>
            </a:r>
            <a:endParaRPr lang="en-US">
              <a:solidFill>
                <a:srgbClr val="BD582C"/>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a:p>
            <a:pPr marL="0" indent="0">
              <a:buNone/>
            </a:pPr>
            <a:endParaRPr lang="en-US">
              <a:solidFill>
                <a:srgbClr val="002060"/>
              </a:solidFill>
              <a:latin typeface="Arial Black" panose="020B0A04020102020204" pitchFamily="34" charset="0"/>
            </a:endParaRPr>
          </a:p>
        </p:txBody>
      </p:sp>
      <p:sp>
        <p:nvSpPr>
          <p:cNvPr id="5" name="Slide Number Placeholder 4">
            <a:extLst>
              <a:ext uri="{FF2B5EF4-FFF2-40B4-BE49-F238E27FC236}">
                <a16:creationId xmlns:a16="http://schemas.microsoft.com/office/drawing/2014/main" id="{003C5808-8AF4-4201-B351-DB1190C9C26F}"/>
              </a:ext>
            </a:extLst>
          </p:cNvPr>
          <p:cNvSpPr>
            <a:spLocks noGrp="1"/>
          </p:cNvSpPr>
          <p:nvPr>
            <p:ph type="sldNum" sz="quarter" idx="12"/>
          </p:nvPr>
        </p:nvSpPr>
        <p:spPr/>
        <p:txBody>
          <a:bodyPr/>
          <a:lstStyle/>
          <a:p>
            <a:fld id="{CFA0BE6B-A5F8-4C7B-B43B-D251F7C24130}" type="slidenum">
              <a:rPr lang="en-US" smtClean="0"/>
              <a:t>16</a:t>
            </a:fld>
            <a:endParaRPr lang="en-US"/>
          </a:p>
        </p:txBody>
      </p:sp>
    </p:spTree>
    <p:extLst>
      <p:ext uri="{BB962C8B-B14F-4D97-AF65-F5344CB8AC3E}">
        <p14:creationId xmlns:p14="http://schemas.microsoft.com/office/powerpoint/2010/main" val="171309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8975" y="1037779"/>
            <a:ext cx="10694049" cy="551433"/>
          </a:xfrm>
          <a:prstGeom prst="rect">
            <a:avLst/>
          </a:prstGeom>
        </p:spPr>
        <p:txBody>
          <a:bodyPr vert="horz" wrap="square" lIns="0" tIns="0" rIns="0" bIns="0" rtlCol="0" anchor="b">
            <a:spAutoFit/>
          </a:bodyPr>
          <a:lstStyle/>
          <a:p>
            <a:pPr marL="504190">
              <a:lnSpc>
                <a:spcPts val="4310"/>
              </a:lnSpc>
            </a:pPr>
            <a:r>
              <a:rPr lang="en-US" sz="4000" spc="-20">
                <a:solidFill>
                  <a:srgbClr val="002060"/>
                </a:solidFill>
                <a:latin typeface="Arial Black" panose="020B0A04020102020204" pitchFamily="34" charset="0"/>
                <a:cs typeface="Open Sans Light"/>
              </a:rPr>
              <a:t>Welcome</a:t>
            </a:r>
          </a:p>
        </p:txBody>
      </p:sp>
      <p:sp>
        <p:nvSpPr>
          <p:cNvPr id="6" name="TextBox 1">
            <a:extLst>
              <a:ext uri="{FF2B5EF4-FFF2-40B4-BE49-F238E27FC236}">
                <a16:creationId xmlns:a16="http://schemas.microsoft.com/office/drawing/2014/main" id="{424D8FA2-8D6F-49A6-A4E6-8E5660CAFD8D}"/>
              </a:ext>
            </a:extLst>
          </p:cNvPr>
          <p:cNvSpPr txBox="1">
            <a:spLocks noChangeArrowheads="1"/>
          </p:cNvSpPr>
          <p:nvPr/>
        </p:nvSpPr>
        <p:spPr bwMode="auto">
          <a:xfrm>
            <a:off x="4692217" y="1877579"/>
            <a:ext cx="65669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accent1"/>
                </a:solidFill>
                <a:latin typeface="Arial" panose="020B0604020202020204" pitchFamily="34" charset="0"/>
              </a:defRPr>
            </a:lvl1pPr>
            <a:lvl2pPr marL="742950" indent="-285750" eaLnBrk="0" hangingPunct="0">
              <a:spcBef>
                <a:spcPct val="50000"/>
              </a:spcBef>
              <a:buClr>
                <a:schemeClr val="hlink"/>
              </a:buClr>
              <a:buChar char="•"/>
              <a:defRPr sz="2000">
                <a:solidFill>
                  <a:schemeClr val="accent1"/>
                </a:solidFill>
                <a:latin typeface="Arial" panose="020B0604020202020204" pitchFamily="34" charset="0"/>
              </a:defRPr>
            </a:lvl2pPr>
            <a:lvl3pPr marL="1143000" indent="-228600" eaLnBrk="0" hangingPunct="0">
              <a:spcBef>
                <a:spcPct val="50000"/>
              </a:spcBef>
              <a:buClr>
                <a:schemeClr val="hlink"/>
              </a:buClr>
              <a:buChar char="–"/>
              <a:defRPr sz="2000">
                <a:solidFill>
                  <a:schemeClr val="accent1"/>
                </a:solidFill>
                <a:latin typeface="Arial" panose="020B0604020202020204" pitchFamily="34" charset="0"/>
              </a:defRPr>
            </a:lvl3pPr>
            <a:lvl4pPr marL="1600200" indent="-228600" eaLnBrk="0" hangingPunct="0">
              <a:spcBef>
                <a:spcPct val="50000"/>
              </a:spcBef>
              <a:buClr>
                <a:schemeClr val="hlink"/>
              </a:buClr>
              <a:buChar char="–"/>
              <a:defRPr sz="2000">
                <a:solidFill>
                  <a:schemeClr val="accent1"/>
                </a:solidFill>
                <a:latin typeface="Arial" panose="020B0604020202020204" pitchFamily="34" charset="0"/>
              </a:defRPr>
            </a:lvl4pPr>
            <a:lvl5pPr marL="2057400" indent="-228600" eaLnBrk="0" hangingPunct="0">
              <a:spcBef>
                <a:spcPct val="50000"/>
              </a:spcBef>
              <a:buClr>
                <a:schemeClr val="hlink"/>
              </a:buClr>
              <a:buChar char="–"/>
              <a:defRPr sz="2000">
                <a:solidFill>
                  <a:schemeClr val="accent1"/>
                </a:solidFill>
                <a:latin typeface="Arial" panose="020B0604020202020204" pitchFamily="34" charset="0"/>
              </a:defRPr>
            </a:lvl5pPr>
            <a:lvl6pPr marL="2514600" indent="-228600" eaLnBrk="0" fontAlgn="base" hangingPunct="0">
              <a:spcBef>
                <a:spcPct val="50000"/>
              </a:spcBef>
              <a:spcAft>
                <a:spcPct val="0"/>
              </a:spcAft>
              <a:buClr>
                <a:schemeClr val="hlink"/>
              </a:buClr>
              <a:buChar char="–"/>
              <a:defRPr sz="2000">
                <a:solidFill>
                  <a:schemeClr val="accent1"/>
                </a:solidFill>
                <a:latin typeface="Arial" panose="020B0604020202020204" pitchFamily="34" charset="0"/>
              </a:defRPr>
            </a:lvl6pPr>
            <a:lvl7pPr marL="2971800" indent="-228600" eaLnBrk="0" fontAlgn="base" hangingPunct="0">
              <a:spcBef>
                <a:spcPct val="50000"/>
              </a:spcBef>
              <a:spcAft>
                <a:spcPct val="0"/>
              </a:spcAft>
              <a:buClr>
                <a:schemeClr val="hlink"/>
              </a:buClr>
              <a:buChar char="–"/>
              <a:defRPr sz="2000">
                <a:solidFill>
                  <a:schemeClr val="accent1"/>
                </a:solidFill>
                <a:latin typeface="Arial" panose="020B0604020202020204" pitchFamily="34" charset="0"/>
              </a:defRPr>
            </a:lvl7pPr>
            <a:lvl8pPr marL="3429000" indent="-228600" eaLnBrk="0" fontAlgn="base" hangingPunct="0">
              <a:spcBef>
                <a:spcPct val="50000"/>
              </a:spcBef>
              <a:spcAft>
                <a:spcPct val="0"/>
              </a:spcAft>
              <a:buClr>
                <a:schemeClr val="hlink"/>
              </a:buClr>
              <a:buChar char="–"/>
              <a:defRPr sz="2000">
                <a:solidFill>
                  <a:schemeClr val="accent1"/>
                </a:solidFill>
                <a:latin typeface="Arial" panose="020B0604020202020204" pitchFamily="34" charset="0"/>
              </a:defRPr>
            </a:lvl8pPr>
            <a:lvl9pPr marL="3886200" indent="-228600" eaLnBrk="0" fontAlgn="base" hangingPunct="0">
              <a:spcBef>
                <a:spcPct val="50000"/>
              </a:spcBef>
              <a:spcAft>
                <a:spcPct val="0"/>
              </a:spcAft>
              <a:buClr>
                <a:schemeClr val="hlink"/>
              </a:buClr>
              <a:buChar char="–"/>
              <a:defRPr sz="2000">
                <a:solidFill>
                  <a:schemeClr val="accent1"/>
                </a:solidFill>
                <a:latin typeface="Arial" panose="020B0604020202020204" pitchFamily="34" charset="0"/>
              </a:defRPr>
            </a:lvl9pPr>
          </a:lstStyle>
          <a:p>
            <a:pPr marL="342900" indent="-342900" eaLnBrk="1" hangingPunct="1">
              <a:spcBef>
                <a:spcPct val="0"/>
              </a:spcBef>
              <a:buFont typeface="Arial" panose="020B0604020202020204" pitchFamily="34" charset="0"/>
              <a:buChar char="•"/>
            </a:pPr>
            <a:r>
              <a:rPr lang="en-US" altLang="en-US" sz="2400" b="1">
                <a:solidFill>
                  <a:schemeClr val="tx2"/>
                </a:solidFill>
              </a:rPr>
              <a:t>Mel Umbarger</a:t>
            </a:r>
          </a:p>
          <a:p>
            <a:pPr marL="342900" indent="-342900" eaLnBrk="1" hangingPunct="1">
              <a:spcBef>
                <a:spcPct val="0"/>
              </a:spcBef>
              <a:buFont typeface="Arial" panose="020B0604020202020204" pitchFamily="34" charset="0"/>
              <a:buChar char="•"/>
            </a:pPr>
            <a:r>
              <a:rPr lang="en-US" altLang="en-US" sz="2400" b="1">
                <a:solidFill>
                  <a:schemeClr val="tx2"/>
                </a:solidFill>
              </a:rPr>
              <a:t>Budget &amp; Tax Center</a:t>
            </a:r>
            <a:br>
              <a:rPr lang="en-US" altLang="en-US" sz="2400" b="1">
                <a:solidFill>
                  <a:schemeClr val="tx2"/>
                </a:solidFill>
              </a:rPr>
            </a:br>
            <a:r>
              <a:rPr lang="en-US" altLang="en-US" sz="2400" b="1">
                <a:solidFill>
                  <a:schemeClr val="tx2"/>
                </a:solidFill>
              </a:rPr>
              <a:t>Senior Communications Specialist </a:t>
            </a:r>
          </a:p>
          <a:p>
            <a:pPr marL="342900" indent="-342900" eaLnBrk="1" hangingPunct="1">
              <a:spcBef>
                <a:spcPct val="0"/>
              </a:spcBef>
              <a:buFont typeface="Arial" panose="020B0604020202020204" pitchFamily="34" charset="0"/>
              <a:buChar char="•"/>
            </a:pPr>
            <a:r>
              <a:rPr lang="en-US" altLang="en-US" sz="2400" b="1">
                <a:solidFill>
                  <a:schemeClr val="tx2"/>
                </a:solidFill>
                <a:hlinkClick r:id="rId3"/>
              </a:rPr>
              <a:t>mel@ncjustice.org</a:t>
            </a:r>
            <a:endParaRPr lang="en-US" altLang="en-US" sz="2400" b="1">
              <a:solidFill>
                <a:schemeClr val="tx2"/>
              </a:solidFill>
            </a:endParaRPr>
          </a:p>
          <a:p>
            <a:pPr marL="342900" indent="-342900" eaLnBrk="1" hangingPunct="1">
              <a:spcBef>
                <a:spcPct val="0"/>
              </a:spcBef>
              <a:buFont typeface="Arial" panose="020B0604020202020204" pitchFamily="34" charset="0"/>
              <a:buChar char="•"/>
            </a:pPr>
            <a:r>
              <a:rPr lang="en-US" altLang="en-US" sz="2400" b="1">
                <a:solidFill>
                  <a:schemeClr val="tx2"/>
                </a:solidFill>
              </a:rPr>
              <a:t>linkedin.com/in/</a:t>
            </a:r>
            <a:r>
              <a:rPr lang="en-US" altLang="en-US" sz="2400" b="1" err="1">
                <a:solidFill>
                  <a:schemeClr val="tx2"/>
                </a:solidFill>
              </a:rPr>
              <a:t>melumbarger</a:t>
            </a:r>
            <a:endParaRPr lang="en-US" altLang="en-US" sz="2400" b="1">
              <a:solidFill>
                <a:schemeClr val="tx2"/>
              </a:solidFill>
            </a:endParaRPr>
          </a:p>
        </p:txBody>
      </p:sp>
      <p:pic>
        <p:nvPicPr>
          <p:cNvPr id="4" name="Picture 3" descr="A person taking a selfie&#10;&#10;Description automatically generated with medium confidence">
            <a:extLst>
              <a:ext uri="{FF2B5EF4-FFF2-40B4-BE49-F238E27FC236}">
                <a16:creationId xmlns:a16="http://schemas.microsoft.com/office/drawing/2014/main" id="{CDD2FF0B-5B5D-44C1-A473-8A081DB8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624" y="2004290"/>
            <a:ext cx="3320322" cy="33157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64871" y="1047135"/>
            <a:ext cx="10948571" cy="551433"/>
          </a:xfrm>
          <a:prstGeom prst="rect">
            <a:avLst/>
          </a:prstGeom>
        </p:spPr>
        <p:txBody>
          <a:bodyPr vert="horz" wrap="square" lIns="0" tIns="0" rIns="0" bIns="0" rtlCol="0" anchor="b">
            <a:spAutoFit/>
          </a:bodyPr>
          <a:lstStyle/>
          <a:p>
            <a:pPr marL="97790">
              <a:lnSpc>
                <a:spcPts val="4310"/>
              </a:lnSpc>
            </a:pPr>
            <a:r>
              <a:rPr lang="en-US" sz="3800" spc="-20">
                <a:solidFill>
                  <a:srgbClr val="002060"/>
                </a:solidFill>
                <a:latin typeface="Arial Black" panose="020B0A04020102020204" pitchFamily="34" charset="0"/>
              </a:rPr>
              <a:t>Overview</a:t>
            </a:r>
            <a:endParaRPr sz="3800" spc="-25">
              <a:solidFill>
                <a:srgbClr val="002060"/>
              </a:solidFill>
              <a:latin typeface="Arial Black" panose="020B0A04020102020204" pitchFamily="34" charset="0"/>
            </a:endParaRPr>
          </a:p>
        </p:txBody>
      </p:sp>
      <p:sp>
        <p:nvSpPr>
          <p:cNvPr id="2" name="TextBox 1">
            <a:extLst>
              <a:ext uri="{FF2B5EF4-FFF2-40B4-BE49-F238E27FC236}">
                <a16:creationId xmlns:a16="http://schemas.microsoft.com/office/drawing/2014/main" id="{5C12C777-8663-4ADC-BA3A-2C97A799FD40}"/>
              </a:ext>
            </a:extLst>
          </p:cNvPr>
          <p:cNvSpPr txBox="1"/>
          <p:nvPr/>
        </p:nvSpPr>
        <p:spPr>
          <a:xfrm>
            <a:off x="1272619" y="2083324"/>
            <a:ext cx="9775595" cy="3477875"/>
          </a:xfrm>
          <a:prstGeom prst="rect">
            <a:avLst/>
          </a:prstGeom>
          <a:noFill/>
        </p:spPr>
        <p:txBody>
          <a:bodyPr wrap="square" rtlCol="0">
            <a:spAutoFit/>
          </a:bodyPr>
          <a:lstStyle/>
          <a:p>
            <a:pPr marL="285750" indent="-285750">
              <a:buFont typeface="Arial" panose="020B0604020202020204" pitchFamily="34" charset="0"/>
              <a:buChar char="•"/>
            </a:pPr>
            <a:r>
              <a:rPr lang="en-US" sz="4400">
                <a:solidFill>
                  <a:schemeClr val="tx2"/>
                </a:solidFill>
              </a:rPr>
              <a:t>Our philosophy: Failure is an option</a:t>
            </a:r>
          </a:p>
          <a:p>
            <a:pPr marL="285750" indent="-285750">
              <a:buFont typeface="Arial" panose="020B0604020202020204" pitchFamily="34" charset="0"/>
              <a:buChar char="•"/>
            </a:pPr>
            <a:r>
              <a:rPr lang="en-US" sz="4400">
                <a:solidFill>
                  <a:schemeClr val="tx2"/>
                </a:solidFill>
              </a:rPr>
              <a:t>15 Days of Action</a:t>
            </a:r>
          </a:p>
          <a:p>
            <a:pPr marL="285750" indent="-285750">
              <a:buFont typeface="Arial" panose="020B0604020202020204" pitchFamily="34" charset="0"/>
              <a:buChar char="•"/>
            </a:pPr>
            <a:r>
              <a:rPr lang="en-US" sz="4400">
                <a:solidFill>
                  <a:schemeClr val="tx2"/>
                </a:solidFill>
              </a:rPr>
              <a:t>Digital Advertising</a:t>
            </a:r>
          </a:p>
          <a:p>
            <a:pPr marL="285750" indent="-285750">
              <a:buFont typeface="Arial" panose="020B0604020202020204" pitchFamily="34" charset="0"/>
              <a:buChar char="•"/>
            </a:pPr>
            <a:r>
              <a:rPr lang="en-US" sz="4400">
                <a:solidFill>
                  <a:schemeClr val="tx2"/>
                </a:solidFill>
              </a:rPr>
              <a:t>Texting successes</a:t>
            </a:r>
          </a:p>
          <a:p>
            <a:pPr marL="285750" indent="-285750">
              <a:buFont typeface="Arial" panose="020B0604020202020204" pitchFamily="34" charset="0"/>
              <a:buChar char="•"/>
            </a:pPr>
            <a:endParaRPr lang="en-US" sz="4400">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668D9DB-B720-457B-A2A7-87807AAB0650}"/>
              </a:ext>
            </a:extLst>
          </p:cNvPr>
          <p:cNvGraphicFramePr/>
          <p:nvPr>
            <p:extLst>
              <p:ext uri="{D42A27DB-BD31-4B8C-83A1-F6EECF244321}">
                <p14:modId xmlns:p14="http://schemas.microsoft.com/office/powerpoint/2010/main" val="560188975"/>
              </p:ext>
            </p:extLst>
          </p:nvPr>
        </p:nvGraphicFramePr>
        <p:xfrm>
          <a:off x="268941" y="2951879"/>
          <a:ext cx="10228730" cy="126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bject 2"/>
          <p:cNvSpPr txBox="1">
            <a:spLocks noGrp="1"/>
          </p:cNvSpPr>
          <p:nvPr>
            <p:ph type="title"/>
          </p:nvPr>
        </p:nvSpPr>
        <p:spPr>
          <a:xfrm>
            <a:off x="188258" y="247548"/>
            <a:ext cx="11109488" cy="623194"/>
          </a:xfrm>
          <a:prstGeom prst="rect">
            <a:avLst/>
          </a:prstGeom>
        </p:spPr>
        <p:txBody>
          <a:bodyPr vert="horz" wrap="square" lIns="0" tIns="68527" rIns="0" bIns="0" rtlCol="0" anchor="b">
            <a:spAutoFit/>
          </a:bodyPr>
          <a:lstStyle/>
          <a:p>
            <a:pPr marL="212090">
              <a:lnSpc>
                <a:spcPct val="100000"/>
              </a:lnSpc>
            </a:pPr>
            <a:r>
              <a:rPr lang="en-US" sz="3600" spc="-20">
                <a:solidFill>
                  <a:srgbClr val="002060"/>
                </a:solidFill>
                <a:latin typeface="Arial Black" panose="020B0A04020102020204" pitchFamily="34" charset="0"/>
              </a:rPr>
              <a:t>BTC Communications Strategy</a:t>
            </a:r>
            <a:endParaRPr sz="3600" spc="-30">
              <a:solidFill>
                <a:srgbClr val="002060"/>
              </a:solidFill>
              <a:latin typeface="Arial Black" panose="020B0A04020102020204" pitchFamily="34" charset="0"/>
            </a:endParaRPr>
          </a:p>
        </p:txBody>
      </p:sp>
      <p:graphicFrame>
        <p:nvGraphicFramePr>
          <p:cNvPr id="7" name="Diagram 6">
            <a:extLst>
              <a:ext uri="{FF2B5EF4-FFF2-40B4-BE49-F238E27FC236}">
                <a16:creationId xmlns:a16="http://schemas.microsoft.com/office/drawing/2014/main" id="{15F1F8F1-11D3-424D-9272-42A3A4E50E14}"/>
              </a:ext>
            </a:extLst>
          </p:cNvPr>
          <p:cNvGraphicFramePr/>
          <p:nvPr>
            <p:extLst>
              <p:ext uri="{D42A27DB-BD31-4B8C-83A1-F6EECF244321}">
                <p14:modId xmlns:p14="http://schemas.microsoft.com/office/powerpoint/2010/main" val="2398008862"/>
              </p:ext>
            </p:extLst>
          </p:nvPr>
        </p:nvGraphicFramePr>
        <p:xfrm>
          <a:off x="2456330" y="1201271"/>
          <a:ext cx="2250141" cy="45002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AF0A65F3-D6E1-4D0E-A523-2D1A0137F96B}"/>
              </a:ext>
            </a:extLst>
          </p:cNvPr>
          <p:cNvGraphicFramePr/>
          <p:nvPr>
            <p:extLst>
              <p:ext uri="{D42A27DB-BD31-4B8C-83A1-F6EECF244321}">
                <p14:modId xmlns:p14="http://schemas.microsoft.com/office/powerpoint/2010/main" val="2568738951"/>
              </p:ext>
            </p:extLst>
          </p:nvPr>
        </p:nvGraphicFramePr>
        <p:xfrm>
          <a:off x="6956612" y="1201271"/>
          <a:ext cx="2250141" cy="45002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57D78359-44E7-4470-9F85-5E8A557B3847}"/>
              </a:ext>
            </a:extLst>
          </p:cNvPr>
          <p:cNvGraphicFramePr/>
          <p:nvPr>
            <p:extLst>
              <p:ext uri="{D42A27DB-BD31-4B8C-83A1-F6EECF244321}">
                <p14:modId xmlns:p14="http://schemas.microsoft.com/office/powerpoint/2010/main" val="4124143120"/>
              </p:ext>
            </p:extLst>
          </p:nvPr>
        </p:nvGraphicFramePr>
        <p:xfrm>
          <a:off x="4706470" y="1201271"/>
          <a:ext cx="2250141" cy="450028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a:extLst>
              <a:ext uri="{FF2B5EF4-FFF2-40B4-BE49-F238E27FC236}">
                <a16:creationId xmlns:a16="http://schemas.microsoft.com/office/drawing/2014/main" id="{8816BF6E-F655-4E1F-8116-CB9662C85AF3}"/>
              </a:ext>
            </a:extLst>
          </p:cNvPr>
          <p:cNvGraphicFramePr/>
          <p:nvPr>
            <p:extLst>
              <p:ext uri="{D42A27DB-BD31-4B8C-83A1-F6EECF244321}">
                <p14:modId xmlns:p14="http://schemas.microsoft.com/office/powerpoint/2010/main" val="1545165458"/>
              </p:ext>
            </p:extLst>
          </p:nvPr>
        </p:nvGraphicFramePr>
        <p:xfrm>
          <a:off x="8059270" y="2826372"/>
          <a:ext cx="3469341" cy="140496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87729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258" y="247548"/>
            <a:ext cx="11109488" cy="623194"/>
          </a:xfrm>
          <a:prstGeom prst="rect">
            <a:avLst/>
          </a:prstGeom>
        </p:spPr>
        <p:txBody>
          <a:bodyPr vert="horz" wrap="square" lIns="0" tIns="68527" rIns="0" bIns="0" rtlCol="0" anchor="b">
            <a:spAutoFit/>
          </a:bodyPr>
          <a:lstStyle/>
          <a:p>
            <a:pPr marL="212090">
              <a:lnSpc>
                <a:spcPct val="100000"/>
              </a:lnSpc>
            </a:pPr>
            <a:r>
              <a:rPr lang="en-US" sz="3600" spc="-20">
                <a:solidFill>
                  <a:srgbClr val="002060"/>
                </a:solidFill>
                <a:latin typeface="Arial Black" panose="020B0A04020102020204" pitchFamily="34" charset="0"/>
              </a:rPr>
              <a:t>15 Days of Action Campaign</a:t>
            </a:r>
            <a:endParaRPr sz="3600" spc="-30">
              <a:solidFill>
                <a:srgbClr val="002060"/>
              </a:solidFill>
              <a:latin typeface="Arial Black" panose="020B0A0402010202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685AC9BC-DE91-4436-B0AF-7FB58F62F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163" y="1014547"/>
            <a:ext cx="9187031" cy="4593515"/>
          </a:xfrm>
          <a:prstGeom prst="rect">
            <a:avLst/>
          </a:prstGeom>
        </p:spPr>
      </p:pic>
    </p:spTree>
    <p:extLst>
      <p:ext uri="{BB962C8B-B14F-4D97-AF65-F5344CB8AC3E}">
        <p14:creationId xmlns:p14="http://schemas.microsoft.com/office/powerpoint/2010/main" val="80830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3673302"/>
          </a:xfrm>
          <a:prstGeom prst="rect">
            <a:avLst/>
          </a:prstGeom>
        </p:spPr>
        <p:txBody>
          <a:bodyPr vert="horz" lIns="91440" tIns="45720" rIns="91440" bIns="45720" rtlCol="0" anchor="b">
            <a:normAutofit/>
          </a:bodyPr>
          <a:lstStyle/>
          <a:p>
            <a:pPr marL="212090"/>
            <a:r>
              <a:rPr lang="en-US" sz="4100">
                <a:solidFill>
                  <a:srgbClr val="FFFFFF"/>
                </a:solidFill>
              </a:rPr>
              <a:t>Planned 15 accessible, quick, and interesting actions people could take</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FB7297C1-563B-4D6D-883B-D662F9B6B5FB}"/>
              </a:ext>
            </a:extLst>
          </p:cNvPr>
          <p:cNvPicPr>
            <a:picLocks noChangeAspect="1"/>
          </p:cNvPicPr>
          <p:nvPr/>
        </p:nvPicPr>
        <p:blipFill rotWithShape="1">
          <a:blip r:embed="rId3"/>
          <a:srcRect l="28157" t="21954" r="32238" b="13265"/>
          <a:stretch/>
        </p:blipFill>
        <p:spPr>
          <a:xfrm>
            <a:off x="452582" y="193964"/>
            <a:ext cx="6066963" cy="6262254"/>
          </a:xfrm>
          <a:prstGeom prst="rect">
            <a:avLst/>
          </a:prstGeom>
        </p:spPr>
      </p:pic>
    </p:spTree>
    <p:extLst>
      <p:ext uri="{BB962C8B-B14F-4D97-AF65-F5344CB8AC3E}">
        <p14:creationId xmlns:p14="http://schemas.microsoft.com/office/powerpoint/2010/main" val="78442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3673302"/>
          </a:xfrm>
          <a:prstGeom prst="rect">
            <a:avLst/>
          </a:prstGeom>
        </p:spPr>
        <p:txBody>
          <a:bodyPr vert="horz" lIns="91440" tIns="45720" rIns="91440" bIns="45720" rtlCol="0" anchor="b">
            <a:normAutofit/>
          </a:bodyPr>
          <a:lstStyle/>
          <a:p>
            <a:pPr marL="212090"/>
            <a:r>
              <a:rPr lang="en-US" sz="4100">
                <a:solidFill>
                  <a:srgbClr val="FFFFFF"/>
                </a:solidFill>
              </a:rPr>
              <a:t>Quantitative and qualitative analysis of results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25804A09-A07D-4126-9D6A-9BDDC1204510}"/>
              </a:ext>
            </a:extLst>
          </p:cNvPr>
          <p:cNvSpPr txBox="1"/>
          <p:nvPr/>
        </p:nvSpPr>
        <p:spPr>
          <a:xfrm>
            <a:off x="441512" y="412171"/>
            <a:ext cx="6093759" cy="2151936"/>
          </a:xfrm>
          <a:prstGeom prst="rect">
            <a:avLst/>
          </a:prstGeom>
          <a:noFill/>
        </p:spPr>
        <p:txBody>
          <a:bodyPr wrap="square">
            <a:spAutoFit/>
          </a:bodyPr>
          <a:lstStyle/>
          <a:p>
            <a:pPr marR="0" lvl="0">
              <a:lnSpc>
                <a:spcPct val="107000"/>
              </a:lnSpc>
              <a:spcBef>
                <a:spcPts val="0"/>
              </a:spcBef>
              <a:spcAft>
                <a:spcPts val="800"/>
              </a:spcAft>
            </a:pPr>
            <a:r>
              <a:rPr lang="en-US" sz="1800">
                <a:solidFill>
                  <a:srgbClr val="222222"/>
                </a:solidFill>
                <a:effectLst/>
                <a:latin typeface="RobotoLight"/>
                <a:ea typeface="Calibri" panose="020F0502020204030204" pitchFamily="34" charset="0"/>
                <a:cs typeface="Times New Roman" panose="02020603050405020304" pitchFamily="18" charset="0"/>
              </a:rPr>
              <a:t>“Great idea. I am overwhelmed by calls to give, zoom meeting invitations, AND ads for body armor. Your daily action suggestions allowed me to pick and choose and not to feel guilty if I had no energy / initiative at that moment. Your actions and information gave me a way to further my local efforts. I trust your organization to provide me with effective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33AF047-3FCE-4CE0-AD2B-BF50EFC3BFD7}"/>
              </a:ext>
            </a:extLst>
          </p:cNvPr>
          <p:cNvSpPr txBox="1"/>
          <p:nvPr/>
        </p:nvSpPr>
        <p:spPr>
          <a:xfrm>
            <a:off x="1185583" y="3075747"/>
            <a:ext cx="6100482" cy="670120"/>
          </a:xfrm>
          <a:prstGeom prst="rect">
            <a:avLst/>
          </a:prstGeom>
          <a:noFill/>
        </p:spPr>
        <p:txBody>
          <a:bodyPr wrap="square">
            <a:spAutoFit/>
          </a:bodyPr>
          <a:lstStyle/>
          <a:p>
            <a:pPr marR="0" lvl="0">
              <a:lnSpc>
                <a:spcPct val="107000"/>
              </a:lnSpc>
              <a:spcBef>
                <a:spcPts val="0"/>
              </a:spcBef>
              <a:spcAft>
                <a:spcPts val="800"/>
              </a:spcAft>
            </a:pPr>
            <a:r>
              <a:rPr lang="en-US" sz="1800">
                <a:solidFill>
                  <a:srgbClr val="002060"/>
                </a:solidFill>
                <a:effectLst/>
                <a:latin typeface="RobotoLight"/>
                <a:ea typeface="Calibri" panose="020F0502020204030204" pitchFamily="34" charset="0"/>
                <a:cs typeface="Times New Roman" panose="02020603050405020304" pitchFamily="18" charset="0"/>
              </a:rPr>
              <a:t>“thank you for providing this resource in bite sized portions which made complex issues easier to understand”</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4C095D7-EEB5-4F67-A39C-DB18EF1C8362}"/>
              </a:ext>
            </a:extLst>
          </p:cNvPr>
          <p:cNvSpPr txBox="1"/>
          <p:nvPr/>
        </p:nvSpPr>
        <p:spPr>
          <a:xfrm>
            <a:off x="450477" y="4321841"/>
            <a:ext cx="6100482" cy="670120"/>
          </a:xfrm>
          <a:prstGeom prst="rect">
            <a:avLst/>
          </a:prstGeom>
          <a:noFill/>
        </p:spPr>
        <p:txBody>
          <a:bodyPr wrap="square">
            <a:spAutoFit/>
          </a:bodyPr>
          <a:lstStyle/>
          <a:p>
            <a:pPr marR="0" lvl="0">
              <a:lnSpc>
                <a:spcPct val="107000"/>
              </a:lnSpc>
              <a:spcBef>
                <a:spcPts val="0"/>
              </a:spcBef>
              <a:spcAft>
                <a:spcPts val="800"/>
              </a:spcAft>
            </a:pPr>
            <a:r>
              <a:rPr lang="en-US" sz="1800">
                <a:solidFill>
                  <a:srgbClr val="222222"/>
                </a:solidFill>
                <a:effectLst/>
                <a:latin typeface="RobotoLight"/>
                <a:ea typeface="Calibri" panose="020F0502020204030204" pitchFamily="34" charset="0"/>
                <a:cs typeface="Times New Roman" panose="02020603050405020304" pitchFamily="18" charset="0"/>
              </a:rPr>
              <a:t>“Informative, proactive and focused on clear policy issues that NC needs to address”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2CA715A-E977-448A-89B2-11D045599718}"/>
              </a:ext>
            </a:extLst>
          </p:cNvPr>
          <p:cNvSpPr txBox="1"/>
          <p:nvPr/>
        </p:nvSpPr>
        <p:spPr>
          <a:xfrm>
            <a:off x="1176617" y="5608540"/>
            <a:ext cx="6100482" cy="670120"/>
          </a:xfrm>
          <a:prstGeom prst="rect">
            <a:avLst/>
          </a:prstGeom>
          <a:noFill/>
        </p:spPr>
        <p:txBody>
          <a:bodyPr wrap="square">
            <a:spAutoFit/>
          </a:bodyPr>
          <a:lstStyle/>
          <a:p>
            <a:pPr>
              <a:lnSpc>
                <a:spcPct val="107000"/>
              </a:lnSpc>
              <a:spcAft>
                <a:spcPts val="800"/>
              </a:spcAft>
            </a:pPr>
            <a:r>
              <a:rPr lang="en-US" sz="1800">
                <a:solidFill>
                  <a:srgbClr val="002060"/>
                </a:solidFill>
                <a:effectLst/>
                <a:latin typeface="RobotoLight"/>
                <a:ea typeface="Calibri" panose="020F0502020204030204" pitchFamily="34" charset="0"/>
                <a:cs typeface="Times New Roman" panose="02020603050405020304" pitchFamily="18" charset="0"/>
              </a:rPr>
              <a:t>“It was an interesting change from the usual kind of stuff” … “liked emphasis on self-care was included”</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516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2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bject 2">
            <a:extLst>
              <a:ext uri="{FF2B5EF4-FFF2-40B4-BE49-F238E27FC236}">
                <a16:creationId xmlns:a16="http://schemas.microsoft.com/office/drawing/2014/main" id="{D109671E-5B1B-42D3-94A3-4A50B0A7E747}"/>
              </a:ext>
            </a:extLst>
          </p:cNvPr>
          <p:cNvSpPr txBox="1">
            <a:spLocks noGrp="1"/>
          </p:cNvSpPr>
          <p:nvPr>
            <p:ph type="title"/>
          </p:nvPr>
        </p:nvSpPr>
        <p:spPr>
          <a:xfrm>
            <a:off x="8096885" y="640080"/>
            <a:ext cx="3659246" cy="3673302"/>
          </a:xfrm>
          <a:prstGeom prst="rect">
            <a:avLst/>
          </a:prstGeom>
        </p:spPr>
        <p:txBody>
          <a:bodyPr vert="horz" lIns="91440" tIns="45720" rIns="91440" bIns="45720" rtlCol="0" anchor="b">
            <a:normAutofit/>
          </a:bodyPr>
          <a:lstStyle/>
          <a:p>
            <a:pPr marL="212090"/>
            <a:r>
              <a:rPr lang="en-US" sz="4100">
                <a:solidFill>
                  <a:srgbClr val="FFFFFF"/>
                </a:solidFill>
              </a:rPr>
              <a:t>Quantitative and qualitative analysis of results</a:t>
            </a:r>
          </a:p>
        </p:txBody>
      </p:sp>
      <p:sp>
        <p:nvSpPr>
          <p:cNvPr id="38" name="Rectangle 2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25804A09-A07D-4126-9D6A-9BDDC1204510}"/>
              </a:ext>
            </a:extLst>
          </p:cNvPr>
          <p:cNvSpPr txBox="1"/>
          <p:nvPr/>
        </p:nvSpPr>
        <p:spPr>
          <a:xfrm>
            <a:off x="441512" y="412171"/>
            <a:ext cx="6093759" cy="5869748"/>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People on our email list who opened at least one 15 Days email: 4,705 </a:t>
            </a:r>
          </a:p>
          <a:p>
            <a:pPr marL="342900"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212 people opened ALL of the 15 Days emails</a:t>
            </a:r>
            <a:endParaRPr lang="en-US" sz="2100">
              <a:solidFill>
                <a:srgbClr val="222222"/>
              </a:solidFill>
              <a:latin typeface="RobotoLigh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570 of the people who opened one of these emails came from a Facebook lead ad last year</a:t>
            </a:r>
          </a:p>
          <a:p>
            <a:pPr marL="342900"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Of the 367 people who signed the federal petition, 92 left public comments.</a:t>
            </a:r>
            <a:endParaRPr lang="en-US" sz="2100">
              <a:solidFill>
                <a:srgbClr val="222222"/>
              </a:solidFill>
              <a:latin typeface="RobotoLigh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Day 1 email click-through rate was 8.17%. Nonprofit average is 2.6%. 190 messages sent to lawmakers.</a:t>
            </a:r>
          </a:p>
          <a:p>
            <a:pPr marL="342900" indent="-342900">
              <a:lnSpc>
                <a:spcPct val="107000"/>
              </a:lnSpc>
              <a:spcAft>
                <a:spcPts val="800"/>
              </a:spcAft>
              <a:buFont typeface="Symbol" panose="05050102010706020507" pitchFamily="18" charset="2"/>
              <a:buChar char=""/>
            </a:pPr>
            <a:r>
              <a:rPr lang="en-US" sz="2100">
                <a:solidFill>
                  <a:srgbClr val="222222"/>
                </a:solidFill>
                <a:latin typeface="RobotoLight"/>
                <a:ea typeface="Calibri" panose="020F0502020204030204" pitchFamily="34" charset="0"/>
                <a:cs typeface="Times New Roman" panose="02020603050405020304" pitchFamily="18" charset="0"/>
              </a:rPr>
              <a:t>Average click-through rate over 15 days was 5.43%</a:t>
            </a:r>
          </a:p>
          <a:p>
            <a:pPr marL="800100" lvl="1" indent="-342900">
              <a:lnSpc>
                <a:spcPct val="107000"/>
              </a:lnSpc>
              <a:spcAft>
                <a:spcPts val="800"/>
              </a:spcAft>
              <a:buFont typeface="Symbol" panose="05050102010706020507" pitchFamily="18" charset="2"/>
              <a:buChar char=""/>
            </a:pPr>
            <a:r>
              <a:rPr lang="en-US" sz="2100">
                <a:solidFill>
                  <a:srgbClr val="222222"/>
                </a:solidFill>
                <a:effectLst/>
                <a:latin typeface="RobotoLight"/>
                <a:ea typeface="Calibri" panose="020F0502020204030204" pitchFamily="34" charset="0"/>
                <a:cs typeface="Times New Roman" panose="02020603050405020304" pitchFamily="18" charset="0"/>
              </a:rPr>
              <a:t>Ta</a:t>
            </a:r>
            <a:r>
              <a:rPr lang="en-US" sz="2100">
                <a:solidFill>
                  <a:srgbClr val="222222"/>
                </a:solidFill>
                <a:latin typeface="RobotoLight"/>
                <a:ea typeface="Calibri" panose="020F0502020204030204" pitchFamily="34" charset="0"/>
                <a:cs typeface="Times New Roman" panose="02020603050405020304" pitchFamily="18" charset="0"/>
              </a:rPr>
              <a:t>ke out the 2 days with nothing to really click on, it goes up to 5.96%</a:t>
            </a:r>
            <a:endParaRPr lang="en-US" sz="2100">
              <a:solidFill>
                <a:srgbClr val="222222"/>
              </a:solidFill>
              <a:effectLst/>
              <a:latin typeface="Roboto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43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6476" y="109003"/>
            <a:ext cx="11109488" cy="623194"/>
          </a:xfrm>
          <a:prstGeom prst="rect">
            <a:avLst/>
          </a:prstGeom>
        </p:spPr>
        <p:txBody>
          <a:bodyPr vert="horz" wrap="square" lIns="0" tIns="68527" rIns="0" bIns="0" rtlCol="0" anchor="b">
            <a:spAutoFit/>
          </a:bodyPr>
          <a:lstStyle/>
          <a:p>
            <a:pPr marL="212090">
              <a:lnSpc>
                <a:spcPct val="100000"/>
              </a:lnSpc>
            </a:pPr>
            <a:r>
              <a:rPr lang="en-US" sz="3600" spc="-20">
                <a:solidFill>
                  <a:srgbClr val="002060"/>
                </a:solidFill>
                <a:latin typeface="Arial Black" panose="020B0A04020102020204" pitchFamily="34" charset="0"/>
              </a:rPr>
              <a:t>Digital Advertising</a:t>
            </a:r>
            <a:endParaRPr sz="3600" spc="-30">
              <a:solidFill>
                <a:srgbClr val="002060"/>
              </a:solidFill>
              <a:latin typeface="Arial Black" panose="020B0A04020102020204" pitchFamily="34" charset="0"/>
            </a:endParaRPr>
          </a:p>
        </p:txBody>
      </p:sp>
      <p:pic>
        <p:nvPicPr>
          <p:cNvPr id="13" name="Picture 12" descr="Text&#10;&#10;Description automatically generated">
            <a:extLst>
              <a:ext uri="{FF2B5EF4-FFF2-40B4-BE49-F238E27FC236}">
                <a16:creationId xmlns:a16="http://schemas.microsoft.com/office/drawing/2014/main" id="{4E4881A0-FD00-4ECE-BDD2-DC2F4930D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695" y="1016457"/>
            <a:ext cx="7667422" cy="4312925"/>
          </a:xfrm>
          <a:prstGeom prst="rect">
            <a:avLst/>
          </a:prstGeom>
        </p:spPr>
      </p:pic>
      <p:pic>
        <p:nvPicPr>
          <p:cNvPr id="15" name="Picture 14" descr="A picture containing text, newspaper, screenshot&#10;&#10;Description automatically generated">
            <a:extLst>
              <a:ext uri="{FF2B5EF4-FFF2-40B4-BE49-F238E27FC236}">
                <a16:creationId xmlns:a16="http://schemas.microsoft.com/office/drawing/2014/main" id="{FFDDF3AC-0A93-4E14-98AE-F5077E7E4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58" y="257463"/>
            <a:ext cx="2857500" cy="5715000"/>
          </a:xfrm>
          <a:prstGeom prst="rect">
            <a:avLst/>
          </a:prstGeom>
        </p:spPr>
      </p:pic>
    </p:spTree>
    <p:extLst>
      <p:ext uri="{BB962C8B-B14F-4D97-AF65-F5344CB8AC3E}">
        <p14:creationId xmlns:p14="http://schemas.microsoft.com/office/powerpoint/2010/main" val="19708655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B13F8961250B46A78332FDC0D18AB5" ma:contentTypeVersion="12" ma:contentTypeDescription="Create a new document." ma:contentTypeScope="" ma:versionID="0006491d318fcc9585372aef670f3a5a">
  <xsd:schema xmlns:xsd="http://www.w3.org/2001/XMLSchema" xmlns:xs="http://www.w3.org/2001/XMLSchema" xmlns:p="http://schemas.microsoft.com/office/2006/metadata/properties" xmlns:ns2="2202f887-1153-4588-a760-33ce954d123f" xmlns:ns3="cad71fd7-1b70-48c8-8ca1-508a3082a5ae" targetNamespace="http://schemas.microsoft.com/office/2006/metadata/properties" ma:root="true" ma:fieldsID="cc336f27d05f4acdb88d651c571c567b" ns2:_="" ns3:_="">
    <xsd:import namespace="2202f887-1153-4588-a760-33ce954d123f"/>
    <xsd:import namespace="cad71fd7-1b70-48c8-8ca1-508a3082a5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2f887-1153-4588-a760-33ce954d12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d71fd7-1b70-48c8-8ca1-508a3082a5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B9D58B-70B9-41EA-BD13-F746FB806824}">
  <ds:schemaRefs>
    <ds:schemaRef ds:uri="cad71fd7-1b70-48c8-8ca1-508a3082a5a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771175C-4096-43FD-AF7A-0C54328410C7}">
  <ds:schemaRefs>
    <ds:schemaRef ds:uri="http://schemas.microsoft.com/sharepoint/v3/contenttype/forms"/>
  </ds:schemaRefs>
</ds:datastoreItem>
</file>

<file path=customXml/itemProps3.xml><?xml version="1.0" encoding="utf-8"?>
<ds:datastoreItem xmlns:ds="http://schemas.openxmlformats.org/officeDocument/2006/customXml" ds:itemID="{39E8DA48-1C98-4242-904D-6C6089DDC9CC}"/>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Retrospect</vt:lpstr>
      <vt:lpstr>Digital tools  to mobilize on policy</vt:lpstr>
      <vt:lpstr>Welcome</vt:lpstr>
      <vt:lpstr>Overview</vt:lpstr>
      <vt:lpstr>BTC Communications Strategy</vt:lpstr>
      <vt:lpstr>15 Days of Action Campaign</vt:lpstr>
      <vt:lpstr>Planned 15 accessible, quick, and interesting actions people could take</vt:lpstr>
      <vt:lpstr>Quantitative and qualitative analysis of results</vt:lpstr>
      <vt:lpstr>Quantitative and qualitative analysis of results</vt:lpstr>
      <vt:lpstr>Digital Advertising</vt:lpstr>
      <vt:lpstr>Digital ad buys in Triangle and Charlotte Business Journals</vt:lpstr>
      <vt:lpstr>Digital ad buys in Triangle and Charlotte Business Journal newsletters</vt:lpstr>
      <vt:lpstr>Digital ad buys in Triangle and Charlotte Business Journal newsletters</vt:lpstr>
      <vt:lpstr>Facebook ad buys</vt:lpstr>
      <vt:lpstr>Facebook  lead ad buys: More targeted =  * more $  * more engaged</vt:lpstr>
      <vt:lpstr>Text list building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Long Session &amp; the Long-Term Vision for NC</dc:title>
  <dc:creator>Alexandra F. Sirota</dc:creator>
  <cp:revision>1</cp:revision>
  <dcterms:created xsi:type="dcterms:W3CDTF">2019-01-25T15:47:47Z</dcterms:created>
  <dcterms:modified xsi:type="dcterms:W3CDTF">2021-03-11T23:39:33Z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0x010100B7B13F8961250B46A78332FDC0D18AB5</vt:lpwstr>
  </property>
  <property fmtid="{D5CDD505-2E9C-101B-9397-08002B2CF9AE}" pid="3" name="TaxKeyword">
    <vt:lpwstr/>
  </property>
</Properties>
</file>