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A3E12-6043-4FF1-A694-AE681C44DCCE}" v="608" dt="2021-11-29T17:41:06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3936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B8B7-5396-4948-A034-EF267004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85FDB-C30C-4403-84D3-CF7BF624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B591-2D89-439C-855A-E5DBDFC9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EF1F-B61B-44B4-AF81-D16E607B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5BDA-ACD8-4FE2-B1FC-679FA553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D622-000F-4A90-A5D6-66B81002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A4C2C-1A80-4318-B9FB-F4AA8BBA5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4577-476B-41B1-B0FF-349E65B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FB1E-5766-48E7-B86E-22595C08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331F-8EF2-4D56-9805-B943E85A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F5D52-BD9D-4CC7-8AD3-2E438FF86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B6F97-9202-4249-9A0D-CD0E3A4EC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E6C0-A2C3-47A2-BC30-4541F0A6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91F0C-FD98-4350-A4DE-69F64444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3C9D-E126-4674-8274-97E4770D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30EE-5F24-4381-A423-5EF4FDD9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C6B3-06DD-410D-82CC-54137361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7F7D7-6003-41E5-AF00-5C825C84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636E2-01B3-4A54-908D-160B4C18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9B8A-A321-46EC-AF74-CDED4CFC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D9E7-6E56-4007-B3E2-1C958E64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9D50-C7AA-4561-8BA0-5A32F09D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0508-BA93-460A-9C32-927939AB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430C-0E52-4C74-89A4-27EE3352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956C-3E7B-4D21-9316-D93D17EA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4DCD-706A-4E7D-BFF8-368FD822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0063-4704-4417-B81A-6971635CA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58CE5-49BD-44AE-8A41-31F2B7A35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56CE-5F6E-478B-B3BD-45D297D0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AB65-B8A2-4861-A100-16542555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B7C50-F5A2-4AD6-9E4A-C1D8549F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6425-6440-49B1-A923-6F25404C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1119-F068-424E-98C9-9B676AF3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6078F-9753-447A-B622-50AE2713A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D3445-A3D3-423B-AB03-962DDFE8C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7C445-6C29-4C49-BB3C-282DDE817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98C22-C564-4BE6-8A71-9045DB90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00A0F-AACF-43F8-9371-D3D531BA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BBA50-89A0-4841-8FB9-EC03FA0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92A8-79B2-4518-985E-9A3C0C21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A3E6A-B03E-4E86-9D4B-6885B2F6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DC6DE-C44B-461B-A4DE-90290390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EBAC3-8880-4793-B94E-F445D0C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0B7AC-8117-4536-B22C-4029A18C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1DB26-C9F3-4CD7-BC60-C96C637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396B-664E-411B-893D-C4DF8F6B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BDCB-4C4A-4BED-BD73-8015C990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8BF0-3165-45E1-8261-DDED6493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B92E-D30C-485A-8A56-3F1520BF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B577E-C895-431A-ACCC-ECA0BAFC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9A3C3-90B7-4286-95CE-491C8D80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FFF69-109E-4A43-BEFB-2D8D1403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857E-848B-4400-AA67-673B3C05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7A1C9-0D79-4AA3-8092-02DC28134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F8774-2180-44E5-8A39-B5B84AB55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E3F3D-7248-4454-9B14-0D96499E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D15C-070A-450A-A1D6-9D9A161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16103-04E7-4FE3-A7E5-D8A31549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57A25-43BA-49CC-8EF9-5C788E3C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12B4-617F-4742-B6F5-B102CAD3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1F8A-75FF-4EDD-9BA6-4B21B5C0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2015-7850-425A-8162-66ED7F004F3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7508B-B822-4DCB-B110-3666A483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872F-4853-48C0-A1A0-D3E1645A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292CD-BC64-4CBB-AA35-394CCE971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A0E94D-9C3D-4C1A-90D6-E8FA2BB443F3}"/>
              </a:ext>
            </a:extLst>
          </p:cNvPr>
          <p:cNvSpPr txBox="1"/>
          <p:nvPr/>
        </p:nvSpPr>
        <p:spPr>
          <a:xfrm>
            <a:off x="800099" y="2850903"/>
            <a:ext cx="104998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400">
                <a:latin typeface="Aileron SemiBold" panose="00000700000000000000" pitchFamily="50" charset="0"/>
              </a:rPr>
              <a:t>Health Advocacy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53758-0D09-4331-9D36-72E2C1CF39FD}"/>
              </a:ext>
            </a:extLst>
          </p:cNvPr>
          <p:cNvSpPr txBox="1"/>
          <p:nvPr/>
        </p:nvSpPr>
        <p:spPr>
          <a:xfrm>
            <a:off x="566057" y="4629150"/>
            <a:ext cx="1139734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/>
              <a:t>Nicole Dozier, Director            Rebecca Cerese, Policy Advocate</a:t>
            </a:r>
          </a:p>
          <a:p>
            <a:r>
              <a:rPr lang="en-US" sz="2800"/>
              <a:t>            Nicole@ncjustice.org	                    Rebecca@ncjustice.org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>
              <a:latin typeface="Aileron" panose="00000500000000000000" pitchFamily="50" charset="0"/>
            </a:endParaRPr>
          </a:p>
        </p:txBody>
      </p:sp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88" y="1217984"/>
            <a:ext cx="4919422" cy="17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B8354-2836-41B1-AD70-38D8F42F0CE7}"/>
              </a:ext>
            </a:extLst>
          </p:cNvPr>
          <p:cNvSpPr txBox="1"/>
          <p:nvPr/>
        </p:nvSpPr>
        <p:spPr>
          <a:xfrm>
            <a:off x="1240971" y="190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Major Successes 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4FE1D-AD2F-4992-87E3-B53B08ADE60B}"/>
              </a:ext>
            </a:extLst>
          </p:cNvPr>
          <p:cNvSpPr txBox="1"/>
          <p:nvPr/>
        </p:nvSpPr>
        <p:spPr>
          <a:xfrm>
            <a:off x="631371" y="3247542"/>
            <a:ext cx="1039585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u="sng"/>
              <a:t>Federal Advocacy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American Rescue Plan Act; </a:t>
            </a:r>
            <a:r>
              <a:rPr lang="en-US"/>
              <a:t>Included major fiscal incentive to the remaining non-expansion states to expand Medicaid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b="1"/>
              <a:t>Build Back Better Act; </a:t>
            </a:r>
            <a:r>
              <a:rPr lang="en-US"/>
              <a:t>Final package includes federal plan to temporarily close the coverage gap for three years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BE26D650-9D45-4E58-AECC-9F2F5E89B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6742"/>
            <a:ext cx="3962408" cy="10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1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B8354-2836-41B1-AD70-38D8F42F0CE7}"/>
              </a:ext>
            </a:extLst>
          </p:cNvPr>
          <p:cNvSpPr txBox="1"/>
          <p:nvPr/>
        </p:nvSpPr>
        <p:spPr>
          <a:xfrm>
            <a:off x="1240971" y="15788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Major Successes 2021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1C7DA-6125-42BD-A276-0DB8F73EFA59}"/>
              </a:ext>
            </a:extLst>
          </p:cNvPr>
          <p:cNvSpPr txBox="1"/>
          <p:nvPr/>
        </p:nvSpPr>
        <p:spPr>
          <a:xfrm>
            <a:off x="1240971" y="2513487"/>
            <a:ext cx="10287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/>
              <a:t>Community Engagement – NC Photo Voice Project 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/>
              <a:t>Advocacy through photography with community members in Fayetteville and Durham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5E1991-0A3E-4794-87AE-D342793E3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9960" r="7172" b="44960"/>
          <a:stretch/>
        </p:blipFill>
        <p:spPr>
          <a:xfrm>
            <a:off x="2405743" y="3697166"/>
            <a:ext cx="6727372" cy="2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6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1C7DA-6125-42BD-A276-0DB8F73EFA59}"/>
              </a:ext>
            </a:extLst>
          </p:cNvPr>
          <p:cNvSpPr txBox="1"/>
          <p:nvPr/>
        </p:nvSpPr>
        <p:spPr>
          <a:xfrm>
            <a:off x="1306285" y="1264719"/>
            <a:ext cx="1028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/>
              <a:t>Community Engagement – NC Photo Voice Project - Fayetteville </a:t>
            </a:r>
          </a:p>
          <a:p>
            <a:pPr marL="0" indent="0">
              <a:buNone/>
            </a:pPr>
            <a:endParaRPr lang="en-US" sz="2000" b="1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101AB85-07C5-400F-958B-8F0FA520A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3" y="1881252"/>
            <a:ext cx="4803802" cy="3712029"/>
          </a:xfrm>
          <a:prstGeom prst="rect">
            <a:avLst/>
          </a:prstGeom>
        </p:spPr>
      </p:pic>
      <p:pic>
        <p:nvPicPr>
          <p:cNvPr id="11" name="Picture 10" descr="A picture containing text, different, same&#10;&#10;Description automatically generated">
            <a:extLst>
              <a:ext uri="{FF2B5EF4-FFF2-40B4-BE49-F238E27FC236}">
                <a16:creationId xmlns:a16="http://schemas.microsoft.com/office/drawing/2014/main" id="{C0E19F13-2406-4592-A398-D66297DB49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14603" r="11609" b="13174"/>
          <a:stretch/>
        </p:blipFill>
        <p:spPr>
          <a:xfrm>
            <a:off x="5954375" y="2057400"/>
            <a:ext cx="5090783" cy="37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1C7DA-6125-42BD-A276-0DB8F73EFA59}"/>
              </a:ext>
            </a:extLst>
          </p:cNvPr>
          <p:cNvSpPr txBox="1"/>
          <p:nvPr/>
        </p:nvSpPr>
        <p:spPr>
          <a:xfrm>
            <a:off x="3657599" y="863600"/>
            <a:ext cx="1028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400" b="1"/>
              <a:t>Fayetteville Photography Exhibition</a:t>
            </a:r>
          </a:p>
          <a:p>
            <a:pPr marL="0" indent="0">
              <a:buNone/>
            </a:pPr>
            <a:endParaRPr lang="en-US" sz="2000" b="1"/>
          </a:p>
        </p:txBody>
      </p:sp>
      <p:pic>
        <p:nvPicPr>
          <p:cNvPr id="11" name="Picture 10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8AEFA02E-3EF6-495A-9E0A-EEE22D6C4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29" y="1817915"/>
            <a:ext cx="7183541" cy="47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1C7DA-6125-42BD-A276-0DB8F73EFA59}"/>
              </a:ext>
            </a:extLst>
          </p:cNvPr>
          <p:cNvSpPr txBox="1"/>
          <p:nvPr/>
        </p:nvSpPr>
        <p:spPr>
          <a:xfrm>
            <a:off x="3657599" y="863600"/>
            <a:ext cx="1028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400" b="1"/>
              <a:t>Fayetteville Photography Exhibition</a:t>
            </a:r>
          </a:p>
          <a:p>
            <a:pPr marL="0" indent="0">
              <a:buNone/>
            </a:pPr>
            <a:endParaRPr lang="en-US" sz="2000" b="1"/>
          </a:p>
        </p:txBody>
      </p:sp>
      <p:pic>
        <p:nvPicPr>
          <p:cNvPr id="7" name="Picture 6" descr="A person and person looking at a picture on a wall&#10;&#10;Description automatically generated with low confidence">
            <a:extLst>
              <a:ext uri="{FF2B5EF4-FFF2-40B4-BE49-F238E27FC236}">
                <a16:creationId xmlns:a16="http://schemas.microsoft.com/office/drawing/2014/main" id="{78C1BCA7-2DA1-492A-B418-E1F086E26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1940818"/>
            <a:ext cx="5040085" cy="3361737"/>
          </a:xfrm>
          <a:prstGeom prst="rect">
            <a:avLst/>
          </a:prstGeom>
        </p:spPr>
      </p:pic>
      <p:pic>
        <p:nvPicPr>
          <p:cNvPr id="4" name="Picture 3" descr="A person looking at a framed picture&#10;&#10;Description automatically generated with medium confidence">
            <a:extLst>
              <a:ext uri="{FF2B5EF4-FFF2-40B4-BE49-F238E27FC236}">
                <a16:creationId xmlns:a16="http://schemas.microsoft.com/office/drawing/2014/main" id="{33C0CC40-66F1-4A99-B16B-E704308EE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940818"/>
            <a:ext cx="5040086" cy="3361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897FCA-7569-41F0-BEE7-4E7E902FEC7E}"/>
              </a:ext>
            </a:extLst>
          </p:cNvPr>
          <p:cNvSpPr txBox="1"/>
          <p:nvPr/>
        </p:nvSpPr>
        <p:spPr>
          <a:xfrm>
            <a:off x="2484664" y="5592281"/>
            <a:ext cx="6972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/>
              <a:t>Photo Voice created an opportunity for the participants to advocate directly to their elected officials for policy changes they wanted to see in their communities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19369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B8354-2836-41B1-AD70-38D8F42F0CE7}"/>
              </a:ext>
            </a:extLst>
          </p:cNvPr>
          <p:cNvSpPr txBox="1"/>
          <p:nvPr/>
        </p:nvSpPr>
        <p:spPr>
          <a:xfrm>
            <a:off x="751113" y="9570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Successes 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4FE1D-AD2F-4992-87E3-B53B08ADE60B}"/>
              </a:ext>
            </a:extLst>
          </p:cNvPr>
          <p:cNvSpPr txBox="1"/>
          <p:nvPr/>
        </p:nvSpPr>
        <p:spPr>
          <a:xfrm>
            <a:off x="1183135" y="1603374"/>
            <a:ext cx="1039585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u="sng"/>
              <a:t>State Advocacy for Medicaid Expansion</a:t>
            </a:r>
          </a:p>
          <a:p>
            <a:pPr marL="0" indent="0">
              <a:buNone/>
            </a:pPr>
            <a:endParaRPr lang="en-US" sz="200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Hundreds of phone calls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Shared many powerful personal stories of North Carolinians in the Medicaid gap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Direct actions like the Funeral Procession in front of the NCGA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Supported a letter to editor campaign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Tweetstorms/Social Media campaigns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WRAL spotlight campaign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Earned Media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B0C04-DF76-4D5A-9F01-E400B647720D}"/>
              </a:ext>
            </a:extLst>
          </p:cNvPr>
          <p:cNvSpPr txBox="1"/>
          <p:nvPr/>
        </p:nvSpPr>
        <p:spPr>
          <a:xfrm>
            <a:off x="1289726" y="5588008"/>
            <a:ext cx="85423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Although we didn’t get Medicaid expansion this year – we moved closer to the goal, and will continue the fight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6DDD39B-8F90-49B0-A41C-3FDF138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  <p:pic>
        <p:nvPicPr>
          <p:cNvPr id="3" name="Picture 2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EAB44318-9EB0-4E66-9032-F979CF7C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49673"/>
            <a:ext cx="1948081" cy="69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B8354-2836-41B1-AD70-38D8F42F0CE7}"/>
              </a:ext>
            </a:extLst>
          </p:cNvPr>
          <p:cNvSpPr txBox="1"/>
          <p:nvPr/>
        </p:nvSpPr>
        <p:spPr>
          <a:xfrm>
            <a:off x="1496786" y="2129867"/>
            <a:ext cx="31024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/>
              <a:t>Looking Ahead to 2022: Major Campaigns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291A9-01ED-4744-BDAB-4759ADC742A1}"/>
              </a:ext>
            </a:extLst>
          </p:cNvPr>
          <p:cNvSpPr txBox="1"/>
          <p:nvPr/>
        </p:nvSpPr>
        <p:spPr>
          <a:xfrm>
            <a:off x="5236028" y="2505670"/>
            <a:ext cx="6096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Joint Legislative Committee on Medicaid Expansion </a:t>
            </a:r>
          </a:p>
          <a:p>
            <a:pPr marL="0" indent="0">
              <a:buNone/>
            </a:pPr>
            <a:endParaRPr lang="en-US" sz="900"/>
          </a:p>
          <a:p>
            <a:pPr marL="0" indent="0">
              <a:buNone/>
            </a:pPr>
            <a:r>
              <a:rPr lang="en-US" sz="2400"/>
              <a:t>Reducing Medical Debt</a:t>
            </a:r>
          </a:p>
          <a:p>
            <a:pPr marL="0" indent="0">
              <a:buNone/>
            </a:pPr>
            <a:endParaRPr lang="en-US" sz="900"/>
          </a:p>
          <a:p>
            <a:pPr marL="0" indent="0">
              <a:buNone/>
            </a:pPr>
            <a:r>
              <a:rPr lang="en-US" sz="2400"/>
              <a:t>2022 Elections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2657E9-9A70-4A65-A8C8-7F23FF98530B}"/>
              </a:ext>
            </a:extLst>
          </p:cNvPr>
          <p:cNvCxnSpPr>
            <a:cxnSpLocks/>
          </p:cNvCxnSpPr>
          <p:nvPr/>
        </p:nvCxnSpPr>
        <p:spPr>
          <a:xfrm>
            <a:off x="4811486" y="2253343"/>
            <a:ext cx="0" cy="285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6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Aileron</vt:lpstr>
      <vt:lpstr>Aileron SemiBold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 Nunn</dc:creator>
  <cp:lastModifiedBy>Kim Marie McLellan</cp:lastModifiedBy>
  <cp:revision>2</cp:revision>
  <dcterms:created xsi:type="dcterms:W3CDTF">2021-11-22T17:25:22Z</dcterms:created>
  <dcterms:modified xsi:type="dcterms:W3CDTF">2021-12-01T17:12:38Z</dcterms:modified>
</cp:coreProperties>
</file>