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36" userDrawn="1">
          <p15:clr>
            <a:srgbClr val="A4A3A4"/>
          </p15:clr>
        </p15:guide>
        <p15:guide id="2" pos="50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76" autoAdjust="0"/>
    <p:restoredTop sz="94660"/>
  </p:normalViewPr>
  <p:slideViewPr>
    <p:cSldViewPr snapToGrid="0">
      <p:cViewPr varScale="1">
        <p:scale>
          <a:sx n="67" d="100"/>
          <a:sy n="67" d="100"/>
        </p:scale>
        <p:origin x="928" y="-88"/>
      </p:cViewPr>
      <p:guideLst>
        <p:guide orient="horz" pos="3936"/>
        <p:guide pos="5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F3B8B7-5396-4948-A034-EF267004BA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7285FDB-C30C-4403-84D3-CF7BF624DA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DDB591-2D89-439C-855A-E5DBDFC946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E2015-7850-425A-8162-66ED7F004F3A}" type="datetimeFigureOut">
              <a:rPr lang="en-US" smtClean="0"/>
              <a:t>11/29/2021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B1EF1F-B61B-44B4-AF81-D16E607B88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1A5BDA-ACD8-4FE2-B1FC-679FA553DB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292CD-BC64-4CBB-AA35-394CCE971E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4960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F8D622-000F-4A90-A5D6-66B81002A3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76A4C2C-1A80-4318-B9FB-F4AA8BBA54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314577-476B-41B1-B0FF-349E65BD17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E2015-7850-425A-8162-66ED7F004F3A}" type="datetimeFigureOut">
              <a:rPr lang="en-US" smtClean="0"/>
              <a:t>11/29/2021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54FB1E-5766-48E7-B86E-22595C08A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7A331F-8EF2-4D56-9805-B943E85A2D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292CD-BC64-4CBB-AA35-394CCE971E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542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60F5D52-BD9D-4CC7-8AD3-2E438FF86EF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D8B6F97-9202-4249-9A0D-CD0E3A4ECC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E9E6C0-A2C3-47A2-BC30-4541F0A62F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E2015-7850-425A-8162-66ED7F004F3A}" type="datetimeFigureOut">
              <a:rPr lang="en-US" smtClean="0"/>
              <a:t>11/29/2021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691F0C-FD98-4350-A4DE-69F644447A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B23C9D-E126-4674-8274-97E4770DD6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292CD-BC64-4CBB-AA35-394CCE971E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6597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4730EE-5F24-4381-A423-5EF4FDD932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60C6B3-06DD-410D-82CC-541373616E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37F7D7-6003-41E5-AF00-5C825C8492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E2015-7850-425A-8162-66ED7F004F3A}" type="datetimeFigureOut">
              <a:rPr lang="en-US" smtClean="0"/>
              <a:t>11/29/2021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F636E2-01B3-4A54-908D-160B4C18D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1A9B8A-A321-46EC-AF74-CDED4CFC4E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292CD-BC64-4CBB-AA35-394CCE971E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808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E5D9E7-6E56-4007-B3E2-1C958E64FB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DD9D50-C7AA-4561-8BA0-5A32F09D84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280508-BA93-460A-9C32-927939ABC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E2015-7850-425A-8162-66ED7F004F3A}" type="datetimeFigureOut">
              <a:rPr lang="en-US" smtClean="0"/>
              <a:t>11/29/2021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DD430C-0E52-4C74-89A4-27EE3352E2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D6956C-3E7B-4D21-9316-D93D17EAC9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292CD-BC64-4CBB-AA35-394CCE971E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8108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D94DCD-706A-4E7D-BFF8-368FD82228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B50063-4704-4417-B81A-6971635CA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6158CE5-49BD-44AE-8A41-31F2B7A356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4F56CE-5F6E-478B-B3BD-45D297D07C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E2015-7850-425A-8162-66ED7F004F3A}" type="datetimeFigureOut">
              <a:rPr lang="en-US" smtClean="0"/>
              <a:t>11/29/2021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BDAB65-B8A2-4861-A100-16542555F3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4B7C50-F5A2-4AD6-9E4A-C1D8549F7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292CD-BC64-4CBB-AA35-394CCE971E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1741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3D6425-6440-49B1-A923-6F25404C3E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C11119-F068-424E-98C9-9B676AF388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26078F-9753-447A-B622-50AE2713A1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90D3445-A3D3-423B-AB03-962DDFE8C99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8A7C445-6C29-4C49-BB3C-282DDE817BE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9998C22-C564-4BE6-8A71-9045DB900A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E2015-7850-425A-8162-66ED7F004F3A}" type="datetimeFigureOut">
              <a:rPr lang="en-US" smtClean="0"/>
              <a:t>11/29/2021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7100A0F-AACF-43F8-9371-D3D531BAD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E9BBA50-89A0-4841-8FB9-EC03FA0282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292CD-BC64-4CBB-AA35-394CCE971E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6927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8692A8-79B2-4518-985E-9A3C0C216B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BDA3E6A-B03E-4E86-9D4B-6885B2F688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E2015-7850-425A-8162-66ED7F004F3A}" type="datetimeFigureOut">
              <a:rPr lang="en-US" smtClean="0"/>
              <a:t>11/29/2021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1DC6DE-C44B-461B-A4DE-902903906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B1EBAC3-8880-4793-B94E-F445D0CD72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292CD-BC64-4CBB-AA35-394CCE971E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5530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4E0B7AC-8117-4536-B22C-4029A18C06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E2015-7850-425A-8162-66ED7F004F3A}" type="datetimeFigureOut">
              <a:rPr lang="en-US" smtClean="0"/>
              <a:t>11/29/2021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AD1DB26-C9F3-4CD7-BC60-C96C6373D9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95396B-664E-411B-893D-C4DF8F6BB3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292CD-BC64-4CBB-AA35-394CCE971E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5330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D6BDCB-4C4A-4BED-BD73-8015C9908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308BF0-3165-45E1-8261-DDED649311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7B92E-D30C-485A-8A56-3F1520BF59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2B577E-C895-431A-ACCC-ECA0BAFCC9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E2015-7850-425A-8162-66ED7F004F3A}" type="datetimeFigureOut">
              <a:rPr lang="en-US" smtClean="0"/>
              <a:t>11/29/2021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A9A3C3-90B7-4286-95CE-491C8D803E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FFF69-109E-4A43-BEFB-2D8D14038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292CD-BC64-4CBB-AA35-394CCE971E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716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45857E-848B-4400-AA67-673B3C051D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57A1C9-0D79-4AA3-8092-02DC28134FA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C1F8774-2180-44E5-8A39-B5B84AB553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DE3F3D-7248-4454-9B14-0D96499EE0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E2015-7850-425A-8162-66ED7F004F3A}" type="datetimeFigureOut">
              <a:rPr lang="en-US" smtClean="0"/>
              <a:t>11/29/2021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D3D15C-070A-450A-A1D6-9D9A161939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916103-04E7-4FE3-A7E5-D8A31549F9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292CD-BC64-4CBB-AA35-394CCE971E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1995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8F57A25-43BA-49CC-8EF9-5C788E3C76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1812B4-617F-4742-B6F5-B102CAD365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981F8A-75FF-4EDD-9BA6-4B21B5C0BF3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9E2015-7850-425A-8162-66ED7F004F3A}" type="datetimeFigureOut">
              <a:rPr lang="en-US" smtClean="0"/>
              <a:t>11/29/2021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27508B-B822-4DCB-B110-3666A4833D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70872F-4853-48C0-A1A0-D3E1645A5E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0292CD-BC64-4CBB-AA35-394CCE971E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651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E6DDD39B-8F90-49B0-A41C-3FDF1388F3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86360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54A0E94D-9C3D-4C1A-90D6-E8FA2BB443F3}"/>
              </a:ext>
            </a:extLst>
          </p:cNvPr>
          <p:cNvSpPr txBox="1"/>
          <p:nvPr/>
        </p:nvSpPr>
        <p:spPr>
          <a:xfrm>
            <a:off x="800100" y="1367406"/>
            <a:ext cx="10499871" cy="5232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400" dirty="0">
                <a:latin typeface="Aileron SemiBold" panose="00000700000000000000" pitchFamily="50" charset="0"/>
              </a:rPr>
              <a:t>2021 IN BRIEF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1553758-0D09-4331-9D36-72E2C1CF39FD}"/>
              </a:ext>
            </a:extLst>
          </p:cNvPr>
          <p:cNvSpPr txBox="1"/>
          <p:nvPr/>
        </p:nvSpPr>
        <p:spPr>
          <a:xfrm>
            <a:off x="800099" y="2086655"/>
            <a:ext cx="10499871" cy="2318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200"/>
              </a:spcAft>
            </a:pPr>
            <a:r>
              <a:rPr lang="en-US" sz="2400" dirty="0">
                <a:latin typeface="Aileron" panose="00000500000000000000" pitchFamily="50" charset="0"/>
              </a:rPr>
              <a:t>The year has been if you have further questions about today’s presentation, there have been four score and twenty years </a:t>
            </a:r>
          </a:p>
          <a:p>
            <a:pPr>
              <a:spcAft>
                <a:spcPts val="200"/>
              </a:spcAft>
            </a:pPr>
            <a:endParaRPr lang="en-US" sz="2400" dirty="0">
              <a:latin typeface="Aileron" panose="00000500000000000000" pitchFamily="50" charset="0"/>
            </a:endParaRP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Aileron" panose="00000500000000000000" pitchFamily="50" charset="0"/>
              </a:rPr>
              <a:t>This time last year</a:t>
            </a: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Aileron" panose="00000500000000000000" pitchFamily="50" charset="0"/>
              </a:rPr>
              <a:t>The legislators</a:t>
            </a: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en-US" sz="2400" dirty="0">
              <a:latin typeface="Aileron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48779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E6DDD39B-8F90-49B0-A41C-3FDF1388F3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86360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54A0E94D-9C3D-4C1A-90D6-E8FA2BB443F3}"/>
              </a:ext>
            </a:extLst>
          </p:cNvPr>
          <p:cNvSpPr txBox="1"/>
          <p:nvPr/>
        </p:nvSpPr>
        <p:spPr>
          <a:xfrm>
            <a:off x="800100" y="1367406"/>
            <a:ext cx="10499872" cy="5232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400">
                <a:latin typeface="Aileron SemiBold" panose="00000700000000000000" pitchFamily="50" charset="0"/>
              </a:rPr>
              <a:t>Housing, Consumer, and Energy Project</a:t>
            </a:r>
            <a:endParaRPr lang="en-US" sz="3400" dirty="0">
              <a:latin typeface="Aileron SemiBold" panose="00000700000000000000" pitchFamily="50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1553758-0D09-4331-9D36-72E2C1CF39FD}"/>
              </a:ext>
            </a:extLst>
          </p:cNvPr>
          <p:cNvSpPr txBox="1"/>
          <p:nvPr/>
        </p:nvSpPr>
        <p:spPr>
          <a:xfrm>
            <a:off x="800099" y="2086655"/>
            <a:ext cx="10499871" cy="345222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200"/>
              </a:spcAft>
            </a:pPr>
            <a:r>
              <a:rPr lang="en-US" sz="2400" dirty="0">
                <a:latin typeface="Aileron" panose="00000500000000000000" pitchFamily="50" charset="0"/>
              </a:rPr>
              <a:t>We addressed numerous bills this year impacting Housing, Consumer and Energy Issues and instead of giving a brief overview of all the bills that we have worked on we want to take a deeper dive on three industry legislative initiatives that we successfully stopped this session:</a:t>
            </a:r>
          </a:p>
          <a:p>
            <a:pPr>
              <a:spcAft>
                <a:spcPts val="200"/>
              </a:spcAft>
            </a:pPr>
            <a:endParaRPr lang="en-US" sz="2400" dirty="0">
              <a:latin typeface="Aileron" panose="00000500000000000000" pitchFamily="50" charset="0"/>
            </a:endParaRP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Aileron" panose="00000500000000000000" pitchFamily="50" charset="0"/>
              </a:rPr>
              <a:t>Debt Buyer Industry attempts to weaken NC law</a:t>
            </a: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Aileron" panose="00000500000000000000" pitchFamily="50" charset="0"/>
              </a:rPr>
              <a:t>Wage Advance - Senate Bill 467</a:t>
            </a: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Aileron" panose="00000500000000000000" pitchFamily="50" charset="0"/>
              </a:rPr>
              <a:t>Litigation Financing - Senate Bill 357</a:t>
            </a: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en-US" sz="2400" dirty="0">
              <a:latin typeface="Aileron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59189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E6DDD39B-8F90-49B0-A41C-3FDF1388F3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86360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54A0E94D-9C3D-4C1A-90D6-E8FA2BB443F3}"/>
              </a:ext>
            </a:extLst>
          </p:cNvPr>
          <p:cNvSpPr txBox="1"/>
          <p:nvPr/>
        </p:nvSpPr>
        <p:spPr>
          <a:xfrm>
            <a:off x="800100" y="1367406"/>
            <a:ext cx="10499871" cy="5232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400" dirty="0">
                <a:latin typeface="Aileron SemiBold" panose="00000700000000000000" pitchFamily="50" charset="0"/>
              </a:rPr>
              <a:t>Litigation Financing “Helping Consumers in Crisis Act”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1553758-0D09-4331-9D36-72E2C1CF39FD}"/>
              </a:ext>
            </a:extLst>
          </p:cNvPr>
          <p:cNvSpPr txBox="1"/>
          <p:nvPr/>
        </p:nvSpPr>
        <p:spPr>
          <a:xfrm>
            <a:off x="920603" y="1890626"/>
            <a:ext cx="10499871" cy="31341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200"/>
              </a:spcAft>
            </a:pPr>
            <a:r>
              <a:rPr lang="en-US" sz="2400" dirty="0">
                <a:latin typeface="Aileron" panose="00000500000000000000" pitchFamily="50" charset="0"/>
              </a:rPr>
              <a:t>This legislation authorizes loans with:</a:t>
            </a:r>
          </a:p>
          <a:p>
            <a:pPr>
              <a:spcAft>
                <a:spcPts val="200"/>
              </a:spcAft>
            </a:pPr>
            <a:r>
              <a:rPr lang="en-US" sz="2400" dirty="0">
                <a:latin typeface="Aileron" panose="00000500000000000000" pitchFamily="50" charset="0"/>
              </a:rPr>
              <a:t>•	high rates and fees </a:t>
            </a:r>
          </a:p>
          <a:p>
            <a:pPr>
              <a:spcAft>
                <a:spcPts val="200"/>
              </a:spcAft>
            </a:pPr>
            <a:r>
              <a:rPr lang="en-US" sz="2400" dirty="0">
                <a:latin typeface="Aileron" panose="00000500000000000000" pitchFamily="50" charset="0"/>
              </a:rPr>
              <a:t>•	no meaningful consumer protections</a:t>
            </a:r>
          </a:p>
          <a:p>
            <a:pPr>
              <a:spcAft>
                <a:spcPts val="200"/>
              </a:spcAft>
            </a:pPr>
            <a:r>
              <a:rPr lang="en-US" sz="2400" dirty="0">
                <a:latin typeface="Aileron" panose="00000500000000000000" pitchFamily="50" charset="0"/>
              </a:rPr>
              <a:t>•	no meaningful licensing and regulation</a:t>
            </a:r>
          </a:p>
          <a:p>
            <a:pPr>
              <a:spcAft>
                <a:spcPts val="200"/>
              </a:spcAft>
            </a:pPr>
            <a:r>
              <a:rPr lang="en-US" sz="2400" dirty="0">
                <a:latin typeface="Aileron" panose="00000500000000000000" pitchFamily="50" charset="0"/>
              </a:rPr>
              <a:t>•	exemption from NC lending laws</a:t>
            </a:r>
          </a:p>
          <a:p>
            <a:pPr>
              <a:spcAft>
                <a:spcPts val="200"/>
              </a:spcAft>
            </a:pPr>
            <a:endParaRPr lang="en-US" sz="2400" dirty="0">
              <a:latin typeface="Aileron" panose="00000500000000000000" pitchFamily="50" charset="0"/>
            </a:endParaRPr>
          </a:p>
          <a:p>
            <a:pPr>
              <a:spcAft>
                <a:spcPts val="200"/>
              </a:spcAft>
            </a:pPr>
            <a:endParaRPr lang="en-US" sz="2400" dirty="0">
              <a:latin typeface="Aileron" panose="00000500000000000000" pitchFamily="50" charset="0"/>
            </a:endParaRP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en-US" sz="2400" dirty="0">
              <a:latin typeface="Aileron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61866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E6DDD39B-8F90-49B0-A41C-3FDF1388F3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86360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54A0E94D-9C3D-4C1A-90D6-E8FA2BB443F3}"/>
              </a:ext>
            </a:extLst>
          </p:cNvPr>
          <p:cNvSpPr txBox="1"/>
          <p:nvPr/>
        </p:nvSpPr>
        <p:spPr>
          <a:xfrm>
            <a:off x="800100" y="1367406"/>
            <a:ext cx="10499871" cy="5232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400" dirty="0">
                <a:latin typeface="Aileron SemiBold" panose="00000700000000000000" pitchFamily="50" charset="0"/>
              </a:rPr>
              <a:t>Litigation Financing “Helping Consumers in Crisis Act”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1553758-0D09-4331-9D36-72E2C1CF39FD}"/>
              </a:ext>
            </a:extLst>
          </p:cNvPr>
          <p:cNvSpPr txBox="1"/>
          <p:nvPr/>
        </p:nvSpPr>
        <p:spPr>
          <a:xfrm>
            <a:off x="800099" y="2086655"/>
            <a:ext cx="10499871" cy="27135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200"/>
              </a:spcAft>
            </a:pPr>
            <a:r>
              <a:rPr lang="en-US" sz="2400" dirty="0">
                <a:latin typeface="Aileron" panose="00000500000000000000" pitchFamily="50" charset="0"/>
              </a:rPr>
              <a:t>The loan is secured by anticipated proceeds from ongoing litigation</a:t>
            </a:r>
          </a:p>
          <a:p>
            <a:pPr>
              <a:spcAft>
                <a:spcPts val="200"/>
              </a:spcAft>
            </a:pPr>
            <a:endParaRPr lang="en-US" sz="2400" dirty="0">
              <a:latin typeface="Aileron" panose="00000500000000000000" pitchFamily="50" charset="0"/>
            </a:endParaRPr>
          </a:p>
          <a:p>
            <a:pPr>
              <a:spcAft>
                <a:spcPts val="200"/>
              </a:spcAft>
            </a:pPr>
            <a:r>
              <a:rPr lang="en-US" sz="2400" dirty="0">
                <a:latin typeface="Aileron" panose="00000500000000000000" pitchFamily="50" charset="0"/>
              </a:rPr>
              <a:t>These companies operate in 44 of 50 states.</a:t>
            </a:r>
          </a:p>
          <a:p>
            <a:pPr>
              <a:spcAft>
                <a:spcPts val="200"/>
              </a:spcAft>
            </a:pPr>
            <a:endParaRPr lang="en-US" sz="2400" dirty="0">
              <a:latin typeface="Aileron" panose="00000500000000000000" pitchFamily="50" charset="0"/>
            </a:endParaRPr>
          </a:p>
          <a:p>
            <a:pPr>
              <a:spcAft>
                <a:spcPts val="200"/>
              </a:spcAft>
            </a:pPr>
            <a:r>
              <a:rPr lang="en-US" sz="2400" dirty="0">
                <a:latin typeface="Aileron" panose="00000500000000000000" pitchFamily="50" charset="0"/>
              </a:rPr>
              <a:t>NC is one of only a handful of states whose courts have found litigation funding transactions to be unlawful under common law.</a:t>
            </a: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en-US" sz="2400" dirty="0">
              <a:latin typeface="Aileron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82033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E6DDD39B-8F90-49B0-A41C-3FDF1388F3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86360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54A0E94D-9C3D-4C1A-90D6-E8FA2BB443F3}"/>
              </a:ext>
            </a:extLst>
          </p:cNvPr>
          <p:cNvSpPr txBox="1"/>
          <p:nvPr/>
        </p:nvSpPr>
        <p:spPr>
          <a:xfrm>
            <a:off x="800100" y="1367406"/>
            <a:ext cx="10499871" cy="5232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400" dirty="0">
                <a:latin typeface="Aileron SemiBold" panose="00000700000000000000" pitchFamily="50" charset="0"/>
              </a:rPr>
              <a:t>Loan Example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1553758-0D09-4331-9D36-72E2C1CF39FD}"/>
              </a:ext>
            </a:extLst>
          </p:cNvPr>
          <p:cNvSpPr txBox="1"/>
          <p:nvPr/>
        </p:nvSpPr>
        <p:spPr>
          <a:xfrm>
            <a:off x="800099" y="2086655"/>
            <a:ext cx="10582276" cy="51090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200"/>
              </a:spcAft>
            </a:pPr>
            <a:r>
              <a:rPr lang="en-US" sz="2400" dirty="0">
                <a:latin typeface="Aileron" panose="00000500000000000000" pitchFamily="50" charset="0"/>
              </a:rPr>
              <a:t>$10,000 Case Settlement</a:t>
            </a:r>
          </a:p>
          <a:p>
            <a:pPr>
              <a:spcAft>
                <a:spcPts val="200"/>
              </a:spcAft>
            </a:pPr>
            <a:r>
              <a:rPr lang="en-US" sz="2400" dirty="0">
                <a:latin typeface="Aileron" panose="00000500000000000000" pitchFamily="50" charset="0"/>
              </a:rPr>
              <a:t>33% pretrial settlement contingency fee = $3,300</a:t>
            </a:r>
          </a:p>
          <a:p>
            <a:pPr>
              <a:spcAft>
                <a:spcPts val="200"/>
              </a:spcAft>
            </a:pPr>
            <a:r>
              <a:rPr lang="en-US" sz="2400" dirty="0">
                <a:latin typeface="Aileron" panose="00000500000000000000" pitchFamily="50" charset="0"/>
              </a:rPr>
              <a:t>Leaves $6,700 to the plaintiff</a:t>
            </a:r>
          </a:p>
          <a:p>
            <a:pPr>
              <a:spcAft>
                <a:spcPts val="200"/>
              </a:spcAft>
            </a:pPr>
            <a:endParaRPr lang="en-US" sz="2400" dirty="0">
              <a:latin typeface="Aileron" panose="00000500000000000000" pitchFamily="50" charset="0"/>
            </a:endParaRPr>
          </a:p>
          <a:p>
            <a:pPr>
              <a:spcAft>
                <a:spcPts val="200"/>
              </a:spcAft>
            </a:pPr>
            <a:r>
              <a:rPr lang="en-US" sz="2400" dirty="0">
                <a:latin typeface="Aileron" panose="00000500000000000000" pitchFamily="50" charset="0"/>
              </a:rPr>
              <a:t>Fee Structure for every 180 days</a:t>
            </a: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Aileron" panose="00000500000000000000" pitchFamily="50" charset="0"/>
              </a:rPr>
              <a:t>18% fee of amount borrowed</a:t>
            </a: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Aileron" panose="00000500000000000000" pitchFamily="50" charset="0"/>
              </a:rPr>
              <a:t>3.5% of amount borrowed</a:t>
            </a: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Aileron" panose="00000500000000000000" pitchFamily="50" charset="0"/>
              </a:rPr>
              <a:t>$75 paper processing fee</a:t>
            </a: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Aileron" panose="00000500000000000000" pitchFamily="50" charset="0"/>
              </a:rPr>
              <a:t>compounding</a:t>
            </a: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en-US" sz="2400" dirty="0">
              <a:latin typeface="Aileron" panose="00000500000000000000" pitchFamily="50" charset="0"/>
            </a:endParaRP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Aileron" panose="00000500000000000000" pitchFamily="50" charset="0"/>
              </a:rPr>
              <a:t>Borrow $2000 for 19 months</a:t>
            </a: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Aileron" panose="00000500000000000000" pitchFamily="50" charset="0"/>
              </a:rPr>
              <a:t>Minimum 51% APR repay approximately $4,769*</a:t>
            </a: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en-US" sz="2400" dirty="0">
              <a:latin typeface="Aileron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6948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320</TotalTime>
  <Words>256</Words>
  <Application>Microsoft Office PowerPoint</Application>
  <PresentationFormat>Widescreen</PresentationFormat>
  <Paragraphs>37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Aileron</vt:lpstr>
      <vt:lpstr>Aileron SemiBold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Phyllis Nunn</dc:creator>
  <cp:lastModifiedBy>Al Ripley</cp:lastModifiedBy>
  <cp:revision>5</cp:revision>
  <dcterms:created xsi:type="dcterms:W3CDTF">2021-11-22T17:25:22Z</dcterms:created>
  <dcterms:modified xsi:type="dcterms:W3CDTF">2021-11-29T23:10:26Z</dcterms:modified>
</cp:coreProperties>
</file>