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 snapToGrid="0">
      <p:cViewPr varScale="1">
        <p:scale>
          <a:sx n="67" d="100"/>
          <a:sy n="67" d="100"/>
        </p:scale>
        <p:origin x="928" y="-88"/>
      </p:cViewPr>
      <p:guideLst>
        <p:guide orient="horz" pos="3936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B8B7-5396-4948-A034-EF267004B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85FDB-C30C-4403-84D3-CF7BF624D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B591-2D89-439C-855A-E5DBDFC9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EF1F-B61B-44B4-AF81-D16E607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BDA-ACD8-4FE2-B1FC-679FA553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9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D622-000F-4A90-A5D6-66B81002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A4C2C-1A80-4318-B9FB-F4AA8BBA5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14577-476B-41B1-B0FF-349E65BD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FB1E-5766-48E7-B86E-22595C08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331F-8EF2-4D56-9805-B943E85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4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F5D52-BD9D-4CC7-8AD3-2E438FF86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B6F97-9202-4249-9A0D-CD0E3A4EC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9E6C0-A2C3-47A2-BC30-4541F0A62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91F0C-FD98-4350-A4DE-69F64444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23C9D-E126-4674-8274-97E4770D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5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30EE-5F24-4381-A423-5EF4FDD9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C6B3-06DD-410D-82CC-541373616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7F7D7-6003-41E5-AF00-5C825C84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636E2-01B3-4A54-908D-160B4C18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A9B8A-A321-46EC-AF74-CDED4CFC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D9E7-6E56-4007-B3E2-1C958E64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D9D50-C7AA-4561-8BA0-5A32F09D8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0508-BA93-460A-9C32-927939AB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430C-0E52-4C74-89A4-27EE3352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6956C-3E7B-4D21-9316-D93D17EA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1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94DCD-706A-4E7D-BFF8-368FD822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0063-4704-4417-B81A-6971635CA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58CE5-49BD-44AE-8A41-31F2B7A35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F56CE-5F6E-478B-B3BD-45D297D0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DAB65-B8A2-4861-A100-16542555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B7C50-F5A2-4AD6-9E4A-C1D8549F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7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6425-6440-49B1-A923-6F25404C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11119-F068-424E-98C9-9B676AF3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6078F-9753-447A-B622-50AE2713A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D3445-A3D3-423B-AB03-962DDFE8C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7C445-6C29-4C49-BB3C-282DDE817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98C22-C564-4BE6-8A71-9045DB90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00A0F-AACF-43F8-9371-D3D531BA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9BBA50-89A0-4841-8FB9-EC03FA02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9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92A8-79B2-4518-985E-9A3C0C21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A3E6A-B03E-4E86-9D4B-6885B2F6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DC6DE-C44B-461B-A4DE-90290390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EBAC3-8880-4793-B94E-F445D0CD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5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0B7AC-8117-4536-B22C-4029A18C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1DB26-C9F3-4CD7-BC60-C96C6373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396B-664E-411B-893D-C4DF8F6B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6BDCB-4C4A-4BED-BD73-8015C990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08BF0-3165-45E1-8261-DDED64931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7B92E-D30C-485A-8A56-3F1520BF5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B577E-C895-431A-ACCC-ECA0BAFCC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9A3C3-90B7-4286-95CE-491C8D80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FFF69-109E-4A43-BEFB-2D8D1403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857E-848B-4400-AA67-673B3C05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7A1C9-0D79-4AA3-8092-02DC28134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F8774-2180-44E5-8A39-B5B84AB5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E3F3D-7248-4454-9B14-0D96499E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3D15C-070A-450A-A1D6-9D9A1619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16103-04E7-4FE3-A7E5-D8A31549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57A25-43BA-49CC-8EF9-5C788E3C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812B4-617F-4742-B6F5-B102CAD3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1F8A-75FF-4EDD-9BA6-4B21B5C0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2015-7850-425A-8162-66ED7F004F3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508B-B822-4DCB-B110-3666A4833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872F-4853-48C0-A1A0-D3E1645A5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5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800100" y="1367406"/>
            <a:ext cx="10499871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400" dirty="0">
                <a:latin typeface="Aileron SemiBold" panose="00000700000000000000" pitchFamily="50" charset="0"/>
              </a:rPr>
              <a:t>2021 IN BRIEF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00099" y="2086655"/>
            <a:ext cx="10499871" cy="2318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The year has been if you have further questions about today’s presentation, there have been four score and twenty years 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This time last year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The legislators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7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800100" y="1367406"/>
            <a:ext cx="10499872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400">
                <a:latin typeface="Aileron SemiBold" panose="00000700000000000000" pitchFamily="50" charset="0"/>
              </a:rPr>
              <a:t>Housing, Consumer, and Energy Project</a:t>
            </a:r>
            <a:endParaRPr lang="en-US" sz="3400" dirty="0">
              <a:latin typeface="Aileron SemiBold" panose="000007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00099" y="2086655"/>
            <a:ext cx="10499871" cy="34522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We addressed numerous bills this year impacting Housing, Consumer and Energy Issues and instead of giving a brief overview of all the bills that we have worked on we want to take a deeper dive on three industry legislative initiatives that we successfully stopped this session: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Debt Buyer Industry attempts to weaken NC law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Wage Advance - Senate Bill 467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Litigation Financing - Senate Bill 357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1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800100" y="1367406"/>
            <a:ext cx="10499871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400" dirty="0">
                <a:latin typeface="Aileron SemiBold" panose="00000700000000000000" pitchFamily="50" charset="0"/>
              </a:rPr>
              <a:t>Litigation Financing “Helping Consumers in Crisis Act”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920603" y="1890626"/>
            <a:ext cx="10499871" cy="3134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This legislation authorizes loans with: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•	high rates and fees 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•	no meaningful consumer protections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•	no meaningful licensing and regulation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•	exemption from NC lending laws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8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800100" y="1367406"/>
            <a:ext cx="10499871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400" dirty="0">
                <a:latin typeface="Aileron SemiBold" panose="00000700000000000000" pitchFamily="50" charset="0"/>
              </a:rPr>
              <a:t>Litigation Financing “Helping Consumers in Crisis Act”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00099" y="2086655"/>
            <a:ext cx="10499871" cy="27135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The loan is secured by anticipated proceeds from ongoing litigation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These companies operate in 44 of 50 states.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NC is one of only a handful of states whose courts have found litigation funding transactions to be unlawful under common law.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20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800100" y="1367406"/>
            <a:ext cx="10499871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400" dirty="0">
                <a:latin typeface="Aileron SemiBold" panose="00000700000000000000" pitchFamily="50" charset="0"/>
              </a:rPr>
              <a:t>Loan Example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00099" y="2086655"/>
            <a:ext cx="10582276" cy="51090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$10,000 Case Settlement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33% pretrial settlement contingency fee = $3,300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Leaves $6,700 to the plaintiff</a:t>
            </a:r>
          </a:p>
          <a:p>
            <a:pPr>
              <a:spcAft>
                <a:spcPts val="200"/>
              </a:spcAft>
            </a:pPr>
            <a:endParaRPr lang="en-US" sz="2400" dirty="0">
              <a:latin typeface="Aileron" panose="00000500000000000000" pitchFamily="50" charset="0"/>
            </a:endParaRPr>
          </a:p>
          <a:p>
            <a:pPr>
              <a:spcAft>
                <a:spcPts val="200"/>
              </a:spcAft>
            </a:pPr>
            <a:r>
              <a:rPr lang="en-US" sz="2400" dirty="0">
                <a:latin typeface="Aileron" panose="00000500000000000000" pitchFamily="50" charset="0"/>
              </a:rPr>
              <a:t>Fee Structure for every 180 days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18% fee of amount borrowed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3.5% of amount borrowed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$75 paper processing fee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compounding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Borrow $2000 for 19 months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ileron" panose="00000500000000000000" pitchFamily="50" charset="0"/>
              </a:rPr>
              <a:t>Minimum 51% APR repay approximately $4,769*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94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256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Aileron</vt:lpstr>
      <vt:lpstr>Aileron SemiBold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Phyllis Nunn</dc:creator>
  <cp:lastModifiedBy>Al Ripley</cp:lastModifiedBy>
  <cp:revision>5</cp:revision>
  <dcterms:created xsi:type="dcterms:W3CDTF">2021-11-22T17:25:22Z</dcterms:created>
  <dcterms:modified xsi:type="dcterms:W3CDTF">2021-11-29T23:10:26Z</dcterms:modified>
</cp:coreProperties>
</file>